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75" r:id="rId5"/>
    <p:sldId id="276" r:id="rId6"/>
    <p:sldId id="259" r:id="rId7"/>
    <p:sldId id="263" r:id="rId8"/>
    <p:sldId id="260" r:id="rId9"/>
    <p:sldId id="261" r:id="rId10"/>
    <p:sldId id="262" r:id="rId11"/>
    <p:sldId id="264" r:id="rId12"/>
    <p:sldId id="266" r:id="rId13"/>
    <p:sldId id="267" r:id="rId14"/>
    <p:sldId id="265" r:id="rId15"/>
    <p:sldId id="268" r:id="rId16"/>
    <p:sldId id="269" r:id="rId17"/>
    <p:sldId id="270" r:id="rId18"/>
    <p:sldId id="271" r:id="rId19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6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76"/>
    <p:restoredTop sz="60288"/>
  </p:normalViewPr>
  <p:slideViewPr>
    <p:cSldViewPr snapToGrid="0" showGuides="1">
      <p:cViewPr varScale="1">
        <p:scale>
          <a:sx n="70" d="100"/>
          <a:sy n="70" d="100"/>
        </p:scale>
        <p:origin x="2912" y="17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2" d="100"/>
          <a:sy n="72" d="100"/>
        </p:scale>
        <p:origin x="3592" y="208"/>
      </p:cViewPr>
      <p:guideLst>
        <p:guide orient="horz" pos="2886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cycle">
      <a:schemeClr val="accent4">
        <a:alpha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>
        <a:alpha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4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>
        <a:alpha val="3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BD050C-883F-634B-8F7F-9AF0B9C59CED}" type="doc">
      <dgm:prSet loTypeId="urn:microsoft.com/office/officeart/2005/8/layout/venn1" loCatId="relationship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it-IT"/>
        </a:p>
      </dgm:t>
    </dgm:pt>
    <dgm:pt modelId="{C1424CD2-A8E3-8F43-855B-12B08E63B2A8}">
      <dgm:prSet/>
      <dgm:spPr/>
      <dgm:t>
        <a:bodyPr/>
        <a:lstStyle/>
        <a:p>
          <a:r>
            <a:rPr lang="it-IT" dirty="0"/>
            <a:t>adiposità viscerale, infiammazione cronica, </a:t>
          </a:r>
          <a:r>
            <a:rPr lang="it-IT" dirty="0" err="1"/>
            <a:t>lipotossicità</a:t>
          </a:r>
          <a:endParaRPr lang="it-IT" dirty="0"/>
        </a:p>
      </dgm:t>
    </dgm:pt>
    <dgm:pt modelId="{A91CA504-97AF-374B-96C8-E340876EE9E4}" type="parTrans" cxnId="{A4F9B4E0-86E1-A343-BC9C-9A83D7E7CE9D}">
      <dgm:prSet/>
      <dgm:spPr/>
      <dgm:t>
        <a:bodyPr/>
        <a:lstStyle/>
        <a:p>
          <a:endParaRPr lang="it-IT"/>
        </a:p>
      </dgm:t>
    </dgm:pt>
    <dgm:pt modelId="{3693BC6F-29E1-3748-9298-1CB703B328F8}" type="sibTrans" cxnId="{A4F9B4E0-86E1-A343-BC9C-9A83D7E7CE9D}">
      <dgm:prSet/>
      <dgm:spPr/>
      <dgm:t>
        <a:bodyPr/>
        <a:lstStyle/>
        <a:p>
          <a:endParaRPr lang="it-IT"/>
        </a:p>
      </dgm:t>
    </dgm:pt>
    <dgm:pt modelId="{EA9796E0-691C-A54C-919E-1B45B18102E3}">
      <dgm:prSet/>
      <dgm:spPr/>
      <dgm:t>
        <a:bodyPr/>
        <a:lstStyle/>
        <a:p>
          <a:r>
            <a:rPr lang="it-IT" dirty="0"/>
            <a:t>predisposizione genetica</a:t>
          </a:r>
        </a:p>
      </dgm:t>
    </dgm:pt>
    <dgm:pt modelId="{F43B6891-9494-024A-89EC-7BD506BAD902}" type="parTrans" cxnId="{CAB269ED-BF65-404A-8FD2-E90BC9283D99}">
      <dgm:prSet/>
      <dgm:spPr/>
      <dgm:t>
        <a:bodyPr/>
        <a:lstStyle/>
        <a:p>
          <a:endParaRPr lang="it-IT"/>
        </a:p>
      </dgm:t>
    </dgm:pt>
    <dgm:pt modelId="{81BA9461-36A5-A042-A5B4-A13C5068CB34}" type="sibTrans" cxnId="{CAB269ED-BF65-404A-8FD2-E90BC9283D99}">
      <dgm:prSet/>
      <dgm:spPr/>
      <dgm:t>
        <a:bodyPr/>
        <a:lstStyle/>
        <a:p>
          <a:endParaRPr lang="it-IT"/>
        </a:p>
      </dgm:t>
    </dgm:pt>
    <dgm:pt modelId="{45EA4754-D6A4-8F4C-8E28-E4292B14202C}">
      <dgm:prSet/>
      <dgm:spPr/>
      <dgm:t>
        <a:bodyPr/>
        <a:lstStyle/>
        <a:p>
          <a:r>
            <a:rPr lang="it-IT" dirty="0"/>
            <a:t>pubertà</a:t>
          </a:r>
        </a:p>
      </dgm:t>
    </dgm:pt>
    <dgm:pt modelId="{98E0E15F-13B1-1B43-98CA-CE648957A27B}" type="parTrans" cxnId="{F3ADFA8D-0189-7D47-BF06-917506FAADC8}">
      <dgm:prSet/>
      <dgm:spPr/>
      <dgm:t>
        <a:bodyPr/>
        <a:lstStyle/>
        <a:p>
          <a:endParaRPr lang="it-IT"/>
        </a:p>
      </dgm:t>
    </dgm:pt>
    <dgm:pt modelId="{0DEA0028-B2EF-FA41-9F54-1DA085C941E7}" type="sibTrans" cxnId="{F3ADFA8D-0189-7D47-BF06-917506FAADC8}">
      <dgm:prSet/>
      <dgm:spPr/>
      <dgm:t>
        <a:bodyPr/>
        <a:lstStyle/>
        <a:p>
          <a:endParaRPr lang="it-IT"/>
        </a:p>
      </dgm:t>
    </dgm:pt>
    <dgm:pt modelId="{9F4E6D82-CCFA-3F45-AB5F-874BD6C835AA}" type="pres">
      <dgm:prSet presAssocID="{6EBD050C-883F-634B-8F7F-9AF0B9C59CED}" presName="compositeShape" presStyleCnt="0">
        <dgm:presLayoutVars>
          <dgm:chMax val="7"/>
          <dgm:dir/>
          <dgm:resizeHandles val="exact"/>
        </dgm:presLayoutVars>
      </dgm:prSet>
      <dgm:spPr/>
    </dgm:pt>
    <dgm:pt modelId="{84631AD7-D386-E34F-88A0-FD1CBB110482}" type="pres">
      <dgm:prSet presAssocID="{C1424CD2-A8E3-8F43-855B-12B08E63B2A8}" presName="circ1" presStyleLbl="vennNode1" presStyleIdx="0" presStyleCnt="3"/>
      <dgm:spPr/>
    </dgm:pt>
    <dgm:pt modelId="{B86F00A4-A6E0-724C-BD32-07DF93AE89B4}" type="pres">
      <dgm:prSet presAssocID="{C1424CD2-A8E3-8F43-855B-12B08E63B2A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FA3D574-554C-0144-95D6-FF0324ADD137}" type="pres">
      <dgm:prSet presAssocID="{EA9796E0-691C-A54C-919E-1B45B18102E3}" presName="circ2" presStyleLbl="vennNode1" presStyleIdx="1" presStyleCnt="3"/>
      <dgm:spPr/>
    </dgm:pt>
    <dgm:pt modelId="{6F8D5527-CB63-0B4C-A117-CD68AD22E8BA}" type="pres">
      <dgm:prSet presAssocID="{EA9796E0-691C-A54C-919E-1B45B18102E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FE72416-6CF6-2E42-96E8-259B4A9ABD9F}" type="pres">
      <dgm:prSet presAssocID="{45EA4754-D6A4-8F4C-8E28-E4292B14202C}" presName="circ3" presStyleLbl="vennNode1" presStyleIdx="2" presStyleCnt="3"/>
      <dgm:spPr/>
    </dgm:pt>
    <dgm:pt modelId="{294543FB-4D43-B347-AECB-3BF4803616F1}" type="pres">
      <dgm:prSet presAssocID="{45EA4754-D6A4-8F4C-8E28-E4292B14202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F7945D09-5FD9-6340-B9E1-F8DFB287DB25}" type="presOf" srcId="{EA9796E0-691C-A54C-919E-1B45B18102E3}" destId="{5FA3D574-554C-0144-95D6-FF0324ADD137}" srcOrd="0" destOrd="0" presId="urn:microsoft.com/office/officeart/2005/8/layout/venn1"/>
    <dgm:cxn modelId="{00642622-BE0A-234B-B273-D53FB8517FC9}" type="presOf" srcId="{C1424CD2-A8E3-8F43-855B-12B08E63B2A8}" destId="{84631AD7-D386-E34F-88A0-FD1CBB110482}" srcOrd="0" destOrd="0" presId="urn:microsoft.com/office/officeart/2005/8/layout/venn1"/>
    <dgm:cxn modelId="{E6404F72-8FFA-B144-85B4-910617BA1672}" type="presOf" srcId="{45EA4754-D6A4-8F4C-8E28-E4292B14202C}" destId="{9FE72416-6CF6-2E42-96E8-259B4A9ABD9F}" srcOrd="0" destOrd="0" presId="urn:microsoft.com/office/officeart/2005/8/layout/venn1"/>
    <dgm:cxn modelId="{F3ADFA8D-0189-7D47-BF06-917506FAADC8}" srcId="{6EBD050C-883F-634B-8F7F-9AF0B9C59CED}" destId="{45EA4754-D6A4-8F4C-8E28-E4292B14202C}" srcOrd="2" destOrd="0" parTransId="{98E0E15F-13B1-1B43-98CA-CE648957A27B}" sibTransId="{0DEA0028-B2EF-FA41-9F54-1DA085C941E7}"/>
    <dgm:cxn modelId="{F4561F91-4FCD-014E-8371-7EF2C68BBADE}" type="presOf" srcId="{6EBD050C-883F-634B-8F7F-9AF0B9C59CED}" destId="{9F4E6D82-CCFA-3F45-AB5F-874BD6C835AA}" srcOrd="0" destOrd="0" presId="urn:microsoft.com/office/officeart/2005/8/layout/venn1"/>
    <dgm:cxn modelId="{CEA1719C-1CEE-A746-A7DE-7E815C54DEFF}" type="presOf" srcId="{C1424CD2-A8E3-8F43-855B-12B08E63B2A8}" destId="{B86F00A4-A6E0-724C-BD32-07DF93AE89B4}" srcOrd="1" destOrd="0" presId="urn:microsoft.com/office/officeart/2005/8/layout/venn1"/>
    <dgm:cxn modelId="{2ADB8AB4-5079-A249-A5F8-896E270AB875}" type="presOf" srcId="{45EA4754-D6A4-8F4C-8E28-E4292B14202C}" destId="{294543FB-4D43-B347-AECB-3BF4803616F1}" srcOrd="1" destOrd="0" presId="urn:microsoft.com/office/officeart/2005/8/layout/venn1"/>
    <dgm:cxn modelId="{A4F9B4E0-86E1-A343-BC9C-9A83D7E7CE9D}" srcId="{6EBD050C-883F-634B-8F7F-9AF0B9C59CED}" destId="{C1424CD2-A8E3-8F43-855B-12B08E63B2A8}" srcOrd="0" destOrd="0" parTransId="{A91CA504-97AF-374B-96C8-E340876EE9E4}" sibTransId="{3693BC6F-29E1-3748-9298-1CB703B328F8}"/>
    <dgm:cxn modelId="{D579FEE6-A1BD-834C-9A27-EA702B31996D}" type="presOf" srcId="{EA9796E0-691C-A54C-919E-1B45B18102E3}" destId="{6F8D5527-CB63-0B4C-A117-CD68AD22E8BA}" srcOrd="1" destOrd="0" presId="urn:microsoft.com/office/officeart/2005/8/layout/venn1"/>
    <dgm:cxn modelId="{CAB269ED-BF65-404A-8FD2-E90BC9283D99}" srcId="{6EBD050C-883F-634B-8F7F-9AF0B9C59CED}" destId="{EA9796E0-691C-A54C-919E-1B45B18102E3}" srcOrd="1" destOrd="0" parTransId="{F43B6891-9494-024A-89EC-7BD506BAD902}" sibTransId="{81BA9461-36A5-A042-A5B4-A13C5068CB34}"/>
    <dgm:cxn modelId="{158317A1-EC22-4248-9182-7A99EB8804FF}" type="presParOf" srcId="{9F4E6D82-CCFA-3F45-AB5F-874BD6C835AA}" destId="{84631AD7-D386-E34F-88A0-FD1CBB110482}" srcOrd="0" destOrd="0" presId="urn:microsoft.com/office/officeart/2005/8/layout/venn1"/>
    <dgm:cxn modelId="{9FA8C4CD-26FA-224C-84FC-CDF2C4DE9CC9}" type="presParOf" srcId="{9F4E6D82-CCFA-3F45-AB5F-874BD6C835AA}" destId="{B86F00A4-A6E0-724C-BD32-07DF93AE89B4}" srcOrd="1" destOrd="0" presId="urn:microsoft.com/office/officeart/2005/8/layout/venn1"/>
    <dgm:cxn modelId="{4978C938-88A8-3D41-9957-B76C1BEC7AAE}" type="presParOf" srcId="{9F4E6D82-CCFA-3F45-AB5F-874BD6C835AA}" destId="{5FA3D574-554C-0144-95D6-FF0324ADD137}" srcOrd="2" destOrd="0" presId="urn:microsoft.com/office/officeart/2005/8/layout/venn1"/>
    <dgm:cxn modelId="{849BC69E-9067-0B4C-9F86-B203CAEF4925}" type="presParOf" srcId="{9F4E6D82-CCFA-3F45-AB5F-874BD6C835AA}" destId="{6F8D5527-CB63-0B4C-A117-CD68AD22E8BA}" srcOrd="3" destOrd="0" presId="urn:microsoft.com/office/officeart/2005/8/layout/venn1"/>
    <dgm:cxn modelId="{BD8F08F3-A075-EB47-AB3B-A7FF04634EBA}" type="presParOf" srcId="{9F4E6D82-CCFA-3F45-AB5F-874BD6C835AA}" destId="{9FE72416-6CF6-2E42-96E8-259B4A9ABD9F}" srcOrd="4" destOrd="0" presId="urn:microsoft.com/office/officeart/2005/8/layout/venn1"/>
    <dgm:cxn modelId="{191A8DF4-BFC0-D54B-9145-A2FD54B11A6B}" type="presParOf" srcId="{9F4E6D82-CCFA-3F45-AB5F-874BD6C835AA}" destId="{294543FB-4D43-B347-AECB-3BF4803616F1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631AD7-D386-E34F-88A0-FD1CBB110482}">
      <dsp:nvSpPr>
        <dsp:cNvPr id="0" name=""/>
        <dsp:cNvSpPr/>
      </dsp:nvSpPr>
      <dsp:spPr>
        <a:xfrm>
          <a:off x="2655485" y="55132"/>
          <a:ext cx="2646381" cy="2646381"/>
        </a:xfrm>
        <a:prstGeom prst="ellipse">
          <a:avLst/>
        </a:prstGeom>
        <a:solidFill>
          <a:schemeClr val="accent4">
            <a:shade val="80000"/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adiposità viscerale, infiammazione cronica, </a:t>
          </a:r>
          <a:r>
            <a:rPr lang="it-IT" sz="1800" kern="1200" dirty="0" err="1"/>
            <a:t>lipotossicità</a:t>
          </a:r>
          <a:endParaRPr lang="it-IT" sz="1800" kern="1200" dirty="0"/>
        </a:p>
      </dsp:txBody>
      <dsp:txXfrm>
        <a:off x="3008336" y="518249"/>
        <a:ext cx="1940679" cy="1190871"/>
      </dsp:txXfrm>
    </dsp:sp>
    <dsp:sp modelId="{5FA3D574-554C-0144-95D6-FF0324ADD137}">
      <dsp:nvSpPr>
        <dsp:cNvPr id="0" name=""/>
        <dsp:cNvSpPr/>
      </dsp:nvSpPr>
      <dsp:spPr>
        <a:xfrm>
          <a:off x="3610388" y="1709121"/>
          <a:ext cx="2646381" cy="2646381"/>
        </a:xfrm>
        <a:prstGeom prst="ellipse">
          <a:avLst/>
        </a:prstGeom>
        <a:solidFill>
          <a:schemeClr val="accent4">
            <a:shade val="80000"/>
            <a:alpha val="50000"/>
            <a:hueOff val="39"/>
            <a:satOff val="-532"/>
            <a:lumOff val="2230"/>
            <a:alphaOff val="1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predisposizione genetica</a:t>
          </a:r>
        </a:p>
      </dsp:txBody>
      <dsp:txXfrm>
        <a:off x="4419740" y="2392769"/>
        <a:ext cx="1587828" cy="1455509"/>
      </dsp:txXfrm>
    </dsp:sp>
    <dsp:sp modelId="{9FE72416-6CF6-2E42-96E8-259B4A9ABD9F}">
      <dsp:nvSpPr>
        <dsp:cNvPr id="0" name=""/>
        <dsp:cNvSpPr/>
      </dsp:nvSpPr>
      <dsp:spPr>
        <a:xfrm>
          <a:off x="1700583" y="1709121"/>
          <a:ext cx="2646381" cy="2646381"/>
        </a:xfrm>
        <a:prstGeom prst="ellipse">
          <a:avLst/>
        </a:prstGeom>
        <a:solidFill>
          <a:schemeClr val="accent4">
            <a:shade val="80000"/>
            <a:alpha val="50000"/>
            <a:hueOff val="78"/>
            <a:satOff val="-1064"/>
            <a:lumOff val="4460"/>
            <a:alphaOff val="3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pubertà</a:t>
          </a:r>
        </a:p>
      </dsp:txBody>
      <dsp:txXfrm>
        <a:off x="1949784" y="2392769"/>
        <a:ext cx="1587828" cy="14555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44E10F-B58C-5349-851A-5611A8F781B5}" type="datetimeFigureOut">
              <a:rPr lang="it-IT" smtClean="0"/>
              <a:t>10/09/26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EB8B41-BE0D-BC4E-BB52-D92F5681B5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965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Buon pomeriggio.</a:t>
            </a:r>
          </a:p>
          <a:p>
            <a:r>
              <a:rPr lang="it-IT" dirty="0"/>
              <a:t>Vorrei innanzitutto esprimere i miei più vivi ringraziamenti ai colleghi di Parma per l’encomiabile organizzazione di questo convegno.</a:t>
            </a:r>
          </a:p>
          <a:p>
            <a:r>
              <a:rPr lang="it-IT" dirty="0"/>
              <a:t>Il titolo della mia relazione (clic) è </a:t>
            </a:r>
            <a:r>
              <a:rPr lang="it-IT" b="1" dirty="0"/>
              <a:t>“Resistenza insulinica, prediabete e diabete di tipo 2 nel bambino”</a:t>
            </a:r>
            <a:r>
              <a:rPr lang="it-IT" dirty="0"/>
              <a:t>.</a:t>
            </a:r>
          </a:p>
          <a:p>
            <a:r>
              <a:rPr lang="it-IT" dirty="0"/>
              <a:t>Ho però preferito parafrasarlo (clic) in questo modo, per sottolineare il nostro ruolo, importante e determinante, nella </a:t>
            </a:r>
            <a:r>
              <a:rPr lang="it-IT" b="1" dirty="0"/>
              <a:t>prevenzione dello sviluppo del diabete di tipo 2 e delle sue complicanze</a:t>
            </a:r>
            <a:r>
              <a:rPr lang="it-IT" dirty="0"/>
              <a:t>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EB8B41-BE0D-BC4E-BB52-D92F5681B5F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4706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Non ho conflitti di interesse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EB8B41-BE0D-BC4E-BB52-D92F5681B5F1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9354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Questa relazione trova la sua giustificazione nel fatto che l’obesità infantile, che come sappiamo espone a un maggiore rischio di sviluppare il diabete di tipo 2, è ancora oggi molto diffusa.</a:t>
            </a:r>
          </a:p>
          <a:p>
            <a:r>
              <a:rPr lang="it-IT" dirty="0"/>
              <a:t>Inoltre, negli ultimi anni si è osservato un aumento dell’incidenza del diabete di tipo 2 negli adolescenti, una condizione che, a sua volta, è associata a una comparsa più precoce delle complicanze cardiovascolari.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EB8B41-BE0D-BC4E-BB52-D92F5681B5F1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2172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 sostegno di quanto già detto possiamo vedere (clic)  che negli ultimi 10 anni nel nostro paese (clic) la percentuale di diagnosi di DMT2 sul totale del diabete mellito tra 0 e 21 anni  si è quasi raddoppiata con (clic) un'età media alla diagnosi di 13 anni (clic) e con un'incidenza in aumento del 4,5% . (clic) I dati internazionali confermano tali trend (clic) con un'incidenza globale di 18 casi per 100.00 (clic) ed una prevalenza tra il 46 ed il 67 per 100.000 (clic) , prevalenza nettamente superiore negli Stati Uniti con particolare riferimento alla etnia nera. (clic)negli ultimi dieci anni e </a:t>
            </a:r>
            <a:r>
              <a:rPr lang="it-IT" dirty="0" err="1"/>
              <a:t>conti.ua</a:t>
            </a:r>
            <a:r>
              <a:rPr lang="it-IT" dirty="0"/>
              <a:t> ad avere una trend in aumento sia in Italia che nel resto del modo ed in particolar modo negli stati uniti 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EB8B41-BE0D-BC4E-BB52-D92F5681B5F1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1524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Nelle prime tappe del percorso fisiopatologico che dall’obesità porta allo sviluppo del diabete di tipo 2 troviamo la </a:t>
            </a:r>
            <a:r>
              <a:rPr lang="it-IT" b="1" dirty="0"/>
              <a:t>resistenza insulinica</a:t>
            </a:r>
            <a:r>
              <a:rPr lang="it-IT" dirty="0"/>
              <a:t>, a cui si associa inizialmente un’</a:t>
            </a:r>
            <a:r>
              <a:rPr lang="it-IT" b="1" dirty="0"/>
              <a:t>iperinsulinemia compensatoria</a:t>
            </a:r>
            <a:r>
              <a:rPr lang="it-IT" dirty="0"/>
              <a:t>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EB8B41-BE0D-BC4E-BB52-D92F5681B5F1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7618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600" dirty="0"/>
              <a:t>(clic) L'iperinsulinemia stimola il sistema simpatico, (clic) aumenta il riassorbimento di sodio a livello renale, attiva il sistema renina-</a:t>
            </a:r>
            <a:r>
              <a:rPr lang="it-IT" sz="1600" dirty="0" err="1"/>
              <a:t>angiote</a:t>
            </a:r>
            <a:r>
              <a:rPr lang="it-IT" sz="1600" dirty="0"/>
              <a:t> </a:t>
            </a:r>
            <a:r>
              <a:rPr lang="it-IT" sz="1600" dirty="0" err="1"/>
              <a:t>nsina</a:t>
            </a:r>
            <a:r>
              <a:rPr lang="it-IT" sz="1600" dirty="0"/>
              <a:t>-aldosterone (clic) e contribuisce all’irrigidimento delle pareti arteriose.</a:t>
            </a:r>
          </a:p>
          <a:p>
            <a:r>
              <a:rPr lang="it-IT" sz="1600" dirty="0"/>
              <a:t>Sono tutti meccanismi che favoriscono l’aumento della pressione arteriosa.</a:t>
            </a:r>
          </a:p>
          <a:p>
            <a:r>
              <a:rPr lang="it-IT" sz="1600" dirty="0"/>
              <a:t>Quando un bambino giunge alla nostra osservazione per ipertensione arteriosa, la resistenza insulinica può rappresentare il </a:t>
            </a:r>
            <a:r>
              <a:rPr lang="it-IT" sz="1600" b="1" dirty="0"/>
              <a:t>motore metabolico nascosto</a:t>
            </a:r>
            <a:r>
              <a:rPr lang="it-IT" sz="1600" dirty="0"/>
              <a:t> alla base dell’aumento delle resistenze periferiche.</a:t>
            </a:r>
          </a:p>
          <a:p>
            <a:r>
              <a:rPr lang="it-IT" sz="1600" dirty="0"/>
              <a:t>Trattare la pressione arteriosa ignorando questo substrato metabolico significa </a:t>
            </a:r>
            <a:r>
              <a:rPr lang="it-IT" sz="1600" b="1" dirty="0"/>
              <a:t>curare il sintomo senza intervenire sulla causa</a:t>
            </a:r>
            <a:r>
              <a:rPr lang="it-IT" sz="1600" dirty="0"/>
              <a:t>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EB8B41-BE0D-BC4E-BB52-D92F5681B5F1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6170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D’altra parte, dobbiamo ricordare che l’obesità non rappresenta l’unica causa di resistenza insulinica. Anche la </a:t>
            </a:r>
            <a:r>
              <a:rPr lang="it-IT" b="1" dirty="0"/>
              <a:t>predisposizione genetica ed etnica</a:t>
            </a:r>
            <a:r>
              <a:rPr lang="it-IT" dirty="0"/>
              <a:t> può infatti contribuire al suo sviluppo.</a:t>
            </a:r>
          </a:p>
          <a:p>
            <a:r>
              <a:rPr lang="it-IT" dirty="0"/>
              <a:t>Inoltre, sappiamo che durante la pubertà si verifica fisiologicamente un </a:t>
            </a:r>
            <a:r>
              <a:rPr lang="it-IT" b="1" dirty="0"/>
              <a:t>aumento della resistenza insulinica</a:t>
            </a:r>
            <a:r>
              <a:rPr lang="it-IT" dirty="0"/>
              <a:t>, legato ai cambiamenti ormonali che caratterizzano questa fase dello sviluppo.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EB8B41-BE0D-BC4E-BB52-D92F5681B5F1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1036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Ma quando dobbiamo sospettare la presenza di una resistenza insulinica?</a:t>
            </a:r>
          </a:p>
          <a:p>
            <a:r>
              <a:rPr lang="it-IT" dirty="0"/>
              <a:t>(clic) Per esempio, quando in un bambino sovrappeso rileviamo una </a:t>
            </a:r>
            <a:r>
              <a:rPr lang="it-IT" b="1" dirty="0"/>
              <a:t>circonferenza della vita superiore alla metà della statura</a:t>
            </a:r>
            <a:r>
              <a:rPr lang="it-IT" dirty="0"/>
              <a:t>;</a:t>
            </a:r>
          </a:p>
          <a:p>
            <a:r>
              <a:rPr lang="it-IT" dirty="0"/>
              <a:t>(clic) quando è presente un’</a:t>
            </a:r>
            <a:r>
              <a:rPr lang="it-IT" b="1" dirty="0" err="1"/>
              <a:t>acanthosis</a:t>
            </a:r>
            <a:r>
              <a:rPr lang="it-IT" b="1" dirty="0"/>
              <a:t> </a:t>
            </a:r>
            <a:r>
              <a:rPr lang="it-IT" b="1" dirty="0" err="1"/>
              <a:t>nigricans</a:t>
            </a:r>
            <a:r>
              <a:rPr lang="it-IT" dirty="0"/>
              <a:t>;</a:t>
            </a:r>
          </a:p>
          <a:p>
            <a:r>
              <a:rPr lang="it-IT" dirty="0"/>
              <a:t>(clic) di fronte a una ragazza con un quadro di </a:t>
            </a:r>
            <a:r>
              <a:rPr lang="it-IT" b="1" dirty="0"/>
              <a:t>sindrome dell’ovaio policistico</a:t>
            </a:r>
            <a:r>
              <a:rPr lang="it-IT" dirty="0"/>
              <a:t>;</a:t>
            </a:r>
          </a:p>
          <a:p>
            <a:r>
              <a:rPr lang="it-IT" dirty="0"/>
              <a:t>(clic) quando l’ecografia epatica documenta una </a:t>
            </a:r>
            <a:r>
              <a:rPr lang="it-IT" b="1" dirty="0"/>
              <a:t>steatosi</a:t>
            </a:r>
            <a:r>
              <a:rPr lang="it-IT" dirty="0"/>
              <a:t>;</a:t>
            </a:r>
          </a:p>
          <a:p>
            <a:r>
              <a:rPr lang="it-IT" dirty="0"/>
              <a:t>(clic) quando rileviamo </a:t>
            </a:r>
            <a:r>
              <a:rPr lang="it-IT" b="1" dirty="0"/>
              <a:t>valori pressori superiori a quelli attesi</a:t>
            </a:r>
            <a:r>
              <a:rPr lang="it-IT" dirty="0"/>
              <a:t>;</a:t>
            </a:r>
          </a:p>
          <a:p>
            <a:r>
              <a:rPr lang="it-IT" dirty="0"/>
              <a:t>(clic) in presenza di </a:t>
            </a:r>
            <a:r>
              <a:rPr lang="it-IT" b="1" dirty="0"/>
              <a:t>ipercolesterolemia o ipertrigliceridemia</a:t>
            </a:r>
            <a:r>
              <a:rPr lang="it-IT" dirty="0"/>
              <a:t>;</a:t>
            </a:r>
          </a:p>
          <a:p>
            <a:r>
              <a:rPr lang="it-IT" dirty="0"/>
              <a:t>(clic) quando vi è una </a:t>
            </a:r>
            <a:r>
              <a:rPr lang="it-IT" b="1" dirty="0"/>
              <a:t>familiarità per diabete mellito di tipo 2 o per diabete gestazionale</a:t>
            </a:r>
            <a:r>
              <a:rPr lang="it-IT" dirty="0"/>
              <a:t>;</a:t>
            </a:r>
          </a:p>
          <a:p>
            <a:r>
              <a:rPr lang="it-IT" dirty="0"/>
              <a:t>(clic) oppure quando il bambino o l’adolescente ha avuto alla nascita un </a:t>
            </a:r>
            <a:r>
              <a:rPr lang="it-IT" b="1" dirty="0"/>
              <a:t>peso significativamente elevato o ridotto</a:t>
            </a:r>
            <a:r>
              <a:rPr lang="it-IT" dirty="0"/>
              <a:t>.</a:t>
            </a:r>
          </a:p>
          <a:p>
            <a:r>
              <a:rPr lang="it-IT" dirty="0"/>
              <a:t>E poi, ovviamente, </a:t>
            </a:r>
            <a:r>
              <a:rPr lang="it-IT" b="1" dirty="0"/>
              <a:t>in presenza di obesità</a:t>
            </a:r>
            <a:r>
              <a:rPr lang="it-IT" dirty="0"/>
              <a:t>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EB8B41-BE0D-BC4E-BB52-D92F5681B5F1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5015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Tutte le principali società scientifiche concordano sul fatto che, di fronte a un quadro clinico-anamnestico che ponga il sospetto di </a:t>
            </a:r>
            <a:r>
              <a:rPr lang="it-IT" b="1" dirty="0"/>
              <a:t>resistenza insulinica, prediabete o diabete</a:t>
            </a:r>
            <a:r>
              <a:rPr lang="it-IT" dirty="0"/>
              <a:t>, gli esami di primo livello comprendano il dosaggio dell’</a:t>
            </a:r>
            <a:r>
              <a:rPr lang="it-IT" b="1" dirty="0"/>
              <a:t>emoglobina glicata</a:t>
            </a:r>
            <a:r>
              <a:rPr lang="it-IT" dirty="0"/>
              <a:t>, della </a:t>
            </a:r>
            <a:r>
              <a:rPr lang="it-IT" b="1" dirty="0"/>
              <a:t>glicemia</a:t>
            </a:r>
            <a:r>
              <a:rPr lang="it-IT" dirty="0"/>
              <a:t> e, quando indicato, un </a:t>
            </a:r>
            <a:r>
              <a:rPr lang="it-IT" b="1" dirty="0"/>
              <a:t>test da carico orale di glucosio</a:t>
            </a:r>
            <a:r>
              <a:rPr lang="it-IT" dirty="0"/>
              <a:t>.</a:t>
            </a:r>
          </a:p>
          <a:p>
            <a:r>
              <a:rPr lang="it-IT" dirty="0"/>
              <a:t>(clic)</a:t>
            </a:r>
          </a:p>
          <a:p>
            <a:r>
              <a:rPr lang="it-IT" dirty="0"/>
              <a:t>Il contestuale dosaggio dell’</a:t>
            </a:r>
            <a:r>
              <a:rPr lang="it-IT" b="1" dirty="0" err="1"/>
              <a:t>insulinemia</a:t>
            </a:r>
            <a:r>
              <a:rPr lang="it-IT" dirty="0"/>
              <a:t> e il calcolo dell’</a:t>
            </a:r>
            <a:r>
              <a:rPr lang="it-IT" b="1" dirty="0"/>
              <a:t>HOMA</a:t>
            </a:r>
            <a:r>
              <a:rPr lang="it-IT" dirty="0"/>
              <a:t> (clic) non sono invece raccomandati nella pratica clinica di routine.</a:t>
            </a:r>
          </a:p>
          <a:p>
            <a:r>
              <a:rPr lang="it-IT" dirty="0"/>
              <a:t>Questo perché non esistono, in età pediatrica, </a:t>
            </a:r>
            <a:r>
              <a:rPr lang="it-IT" b="1" dirty="0"/>
              <a:t>valori di riferimento universalmente riconosciuti</a:t>
            </a:r>
            <a:r>
              <a:rPr lang="it-IT" dirty="0"/>
              <a:t> (clic); l’</a:t>
            </a:r>
            <a:r>
              <a:rPr lang="it-IT" dirty="0" err="1"/>
              <a:t>insulinemia</a:t>
            </a:r>
            <a:r>
              <a:rPr lang="it-IT" dirty="0"/>
              <a:t> a digiuno presenta una significativa </a:t>
            </a:r>
            <a:r>
              <a:rPr lang="it-IT" b="1" dirty="0"/>
              <a:t>variabilità biologica e analitica</a:t>
            </a:r>
            <a:r>
              <a:rPr lang="it-IT" dirty="0"/>
              <a:t> (clic); inoltre, numerosi fattori, quali </a:t>
            </a:r>
            <a:r>
              <a:rPr lang="it-IT" b="1" dirty="0"/>
              <a:t>età, pubertà, grado di adiposità e metodo di misurazione dell’insulina</a:t>
            </a:r>
            <a:r>
              <a:rPr lang="it-IT" dirty="0"/>
              <a:t>, possono influenzare il valore dell’HOMA (clic).</a:t>
            </a:r>
          </a:p>
          <a:p>
            <a:r>
              <a:rPr lang="it-IT" dirty="0"/>
              <a:t>E, soprattutto, non disponiamo di </a:t>
            </a:r>
            <a:r>
              <a:rPr lang="it-IT" b="1" dirty="0"/>
              <a:t>valori di </a:t>
            </a:r>
            <a:r>
              <a:rPr lang="it-IT" b="1" dirty="0" err="1"/>
              <a:t>cut</a:t>
            </a:r>
            <a:r>
              <a:rPr lang="it-IT" b="1" dirty="0"/>
              <a:t>-off universalmente validati</a:t>
            </a:r>
            <a:r>
              <a:rPr lang="it-IT" dirty="0"/>
              <a:t>.</a:t>
            </a:r>
          </a:p>
          <a:p>
            <a:r>
              <a:rPr lang="it-IT" dirty="0"/>
              <a:t>Pertanto, l’HOMA non è in grado, da solo, di identificare con sufficiente affidabilità il bambino a rischio di sviluppare diabete e </a:t>
            </a:r>
            <a:r>
              <a:rPr lang="it-IT" b="1" dirty="0"/>
              <a:t>non dovrebbe essere utilizzato come unico parametro per guidare una decisione terapeutica, tanto meno farmacologica</a:t>
            </a:r>
            <a:r>
              <a:rPr lang="it-IT" dirty="0"/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EB8B41-BE0D-BC4E-BB52-D92F5681B5F1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8873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(clic) Parleremo di </a:t>
            </a:r>
            <a:r>
              <a:rPr lang="it-IT" b="1" dirty="0"/>
              <a:t>prediabete</a:t>
            </a:r>
            <a:r>
              <a:rPr lang="it-IT" dirty="0"/>
              <a:t> in presenza di una glicemia a digiuno compresa tra </a:t>
            </a:r>
            <a:r>
              <a:rPr lang="it-IT" b="1" dirty="0"/>
              <a:t>100 e 125 mg/dl</a:t>
            </a:r>
            <a:r>
              <a:rPr lang="it-IT" dirty="0"/>
              <a:t>, condizione definita anche </a:t>
            </a:r>
            <a:r>
              <a:rPr lang="it-IT" b="1" dirty="0"/>
              <a:t>alterata glicemia a digiuno</a:t>
            </a:r>
            <a:r>
              <a:rPr lang="it-IT" dirty="0"/>
              <a:t>.</a:t>
            </a:r>
          </a:p>
          <a:p>
            <a:r>
              <a:rPr lang="it-IT" dirty="0"/>
              <a:t>Si parlerà invece di </a:t>
            </a:r>
            <a:r>
              <a:rPr lang="it-IT" b="1" dirty="0"/>
              <a:t>diabete</a:t>
            </a:r>
            <a:r>
              <a:rPr lang="it-IT" dirty="0"/>
              <a:t> in presenza di una glicemia a digiuno </a:t>
            </a:r>
            <a:r>
              <a:rPr lang="it-IT" b="1" dirty="0"/>
              <a:t>uguale o superiore a 126 mg/dl</a:t>
            </a:r>
            <a:r>
              <a:rPr lang="it-IT" dirty="0"/>
              <a:t>, valore che deve essere confermato in un secondo prelievo in assenza di sintomi.</a:t>
            </a:r>
          </a:p>
          <a:p>
            <a:r>
              <a:rPr lang="it-IT" dirty="0"/>
              <a:t>(clic) Un valore di </a:t>
            </a:r>
            <a:r>
              <a:rPr lang="it-IT" b="1" dirty="0"/>
              <a:t>HbA1c compreso tra 5,7 e 6,4%</a:t>
            </a:r>
            <a:r>
              <a:rPr lang="it-IT" dirty="0"/>
              <a:t> identifica una condizione di prediabete, mentre un valore </a:t>
            </a:r>
            <a:r>
              <a:rPr lang="it-IT" b="1" dirty="0"/>
              <a:t>uguale o superiore a 6,5%</a:t>
            </a:r>
            <a:r>
              <a:rPr lang="it-IT" dirty="0"/>
              <a:t> è indicativo di diabete.</a:t>
            </a:r>
          </a:p>
          <a:p>
            <a:r>
              <a:rPr lang="it-IT" dirty="0"/>
              <a:t>(clic) Per quanto riguarda il test da carico orale di glucosio, una glicemia a due ore dal carico </a:t>
            </a:r>
            <a:r>
              <a:rPr lang="it-IT" b="1" dirty="0"/>
              <a:t>compresa tra 140 e 199 mg/dl</a:t>
            </a:r>
            <a:r>
              <a:rPr lang="it-IT" dirty="0"/>
              <a:t> identifica una ridotta tolleranza al glucosio, quindi una condizione di prediabete, mentre un valore </a:t>
            </a:r>
            <a:r>
              <a:rPr lang="it-IT" b="1" dirty="0"/>
              <a:t>uguale o superiore a 200 mg/dl</a:t>
            </a:r>
            <a:r>
              <a:rPr lang="it-IT" dirty="0"/>
              <a:t> è diagnostico di diabete.</a:t>
            </a:r>
          </a:p>
          <a:p>
            <a:r>
              <a:rPr lang="it-IT" dirty="0"/>
              <a:t>Mi preme qui ricordare che, nel bambino, il carico di glucosio è di </a:t>
            </a:r>
            <a:r>
              <a:rPr lang="it-IT" b="1" dirty="0"/>
              <a:t>1,75 g/kg di peso corporeo</a:t>
            </a:r>
            <a:r>
              <a:rPr lang="it-IT" dirty="0"/>
              <a:t>, fino a un massimo di </a:t>
            </a:r>
            <a:r>
              <a:rPr lang="it-IT" b="1" dirty="0"/>
              <a:t>75 grammi</a:t>
            </a:r>
            <a:r>
              <a:rPr lang="it-IT" dirty="0"/>
              <a:t>.</a:t>
            </a:r>
          </a:p>
          <a:p>
            <a:r>
              <a:rPr lang="it-IT" dirty="0"/>
              <a:t>È inoltre importante che nei giorni precedenti il test vi sia un’</a:t>
            </a:r>
            <a:r>
              <a:rPr lang="it-IT" b="1" dirty="0"/>
              <a:t>adeguata assunzione di carboidrati</a:t>
            </a:r>
            <a:r>
              <a:rPr lang="it-IT" dirty="0"/>
              <a:t>, in particolare nelle 24 ore precedenti, per evitare che una dieta </a:t>
            </a:r>
            <a:r>
              <a:rPr lang="it-IT" dirty="0" err="1"/>
              <a:t>ipoglucidica</a:t>
            </a:r>
            <a:r>
              <a:rPr lang="it-IT" dirty="0"/>
              <a:t> possa alterare l’interpretazione del risultato in senso patologico.</a:t>
            </a:r>
          </a:p>
          <a:p>
            <a:endParaRPr lang="it-IT" dirty="0"/>
          </a:p>
          <a:p>
            <a:r>
              <a:rPr lang="it-IT" dirty="0"/>
              <a:t>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EB8B41-BE0D-BC4E-BB52-D92F5681B5F1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27155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EB8B41-BE0D-BC4E-BB52-D92F5681B5F1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5210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EB8B41-BE0D-BC4E-BB52-D92F5681B5F1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5277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F64F2-CF9A-5F41-9451-B7A5229BAF02}" type="datetimeFigureOut">
              <a:rPr lang="it-IT" smtClean="0"/>
              <a:t>10/09/26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DC8AA-2937-7F44-94D4-F7F8DB83EB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3565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F64F2-CF9A-5F41-9451-B7A5229BAF02}" type="datetimeFigureOut">
              <a:rPr lang="it-IT" smtClean="0"/>
              <a:t>10/09/26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DC8AA-2937-7F44-94D4-F7F8DB83EB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8368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F64F2-CF9A-5F41-9451-B7A5229BAF02}" type="datetimeFigureOut">
              <a:rPr lang="it-IT" smtClean="0"/>
              <a:t>10/09/26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DC8AA-2937-7F44-94D4-F7F8DB83EB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1578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F64F2-CF9A-5F41-9451-B7A5229BAF02}" type="datetimeFigureOut">
              <a:rPr lang="it-IT" smtClean="0"/>
              <a:t>10/09/26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DC8AA-2937-7F44-94D4-F7F8DB83EB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75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F64F2-CF9A-5F41-9451-B7A5229BAF02}" type="datetimeFigureOut">
              <a:rPr lang="it-IT" smtClean="0"/>
              <a:t>10/09/26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DC8AA-2937-7F44-94D4-F7F8DB83EB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3537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F64F2-CF9A-5F41-9451-B7A5229BAF02}" type="datetimeFigureOut">
              <a:rPr lang="it-IT" smtClean="0"/>
              <a:t>10/09/26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DC8AA-2937-7F44-94D4-F7F8DB83EB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5769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F64F2-CF9A-5F41-9451-B7A5229BAF02}" type="datetimeFigureOut">
              <a:rPr lang="it-IT" smtClean="0"/>
              <a:t>10/09/26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DC8AA-2937-7F44-94D4-F7F8DB83EB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8117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F64F2-CF9A-5F41-9451-B7A5229BAF02}" type="datetimeFigureOut">
              <a:rPr lang="it-IT" smtClean="0"/>
              <a:t>10/09/26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DC8AA-2937-7F44-94D4-F7F8DB83EB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5361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F64F2-CF9A-5F41-9451-B7A5229BAF02}" type="datetimeFigureOut">
              <a:rPr lang="it-IT" smtClean="0"/>
              <a:t>10/09/26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DC8AA-2937-7F44-94D4-F7F8DB83EB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375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F64F2-CF9A-5F41-9451-B7A5229BAF02}" type="datetimeFigureOut">
              <a:rPr lang="it-IT" smtClean="0"/>
              <a:t>10/09/26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DC8AA-2937-7F44-94D4-F7F8DB83EB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1781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F64F2-CF9A-5F41-9451-B7A5229BAF02}" type="datetimeFigureOut">
              <a:rPr lang="it-IT" smtClean="0"/>
              <a:t>10/09/26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DC8AA-2937-7F44-94D4-F7F8DB83EB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687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1F64F2-CF9A-5F41-9451-B7A5229BAF02}" type="datetimeFigureOut">
              <a:rPr lang="it-IT" smtClean="0"/>
              <a:t>10/09/26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ADC8AA-2937-7F44-94D4-F7F8DB83EB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539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6E79286B-3ED3-9D12-0E22-327C31D18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0"/>
            <a:ext cx="7772400" cy="168485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D336637B-4C5D-6222-414D-BD462E016ECF}"/>
              </a:ext>
            </a:extLst>
          </p:cNvPr>
          <p:cNvSpPr txBox="1"/>
          <p:nvPr/>
        </p:nvSpPr>
        <p:spPr>
          <a:xfrm>
            <a:off x="424030" y="2059394"/>
            <a:ext cx="90579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kern="0" dirty="0">
                <a:effectLst/>
                <a:latin typeface="+mn-lt"/>
                <a:ea typeface="Times New Roman" panose="02020603050405020304" pitchFamily="18" charset="0"/>
              </a:rPr>
              <a:t>Resistenza insulinica, prediabete, diabete di tipo 2 nel bambino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206CC83-74AE-61D0-8D39-83BB8D0C5CF5}"/>
              </a:ext>
            </a:extLst>
          </p:cNvPr>
          <p:cNvSpPr txBox="1"/>
          <p:nvPr/>
        </p:nvSpPr>
        <p:spPr>
          <a:xfrm>
            <a:off x="2828925" y="5557838"/>
            <a:ext cx="5229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i="1" kern="0" dirty="0"/>
              <a:t>Alessandro Salvatoni</a:t>
            </a:r>
            <a:r>
              <a:rPr lang="it-IT" sz="3200" i="1" dirty="0"/>
              <a:t>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16C9BF9-27C1-3611-9AF3-DBEDA217E8F0}"/>
              </a:ext>
            </a:extLst>
          </p:cNvPr>
          <p:cNvSpPr txBox="1"/>
          <p:nvPr/>
        </p:nvSpPr>
        <p:spPr>
          <a:xfrm>
            <a:off x="424030" y="2082926"/>
            <a:ext cx="9057939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kern="0" dirty="0">
                <a:effectLst/>
                <a:latin typeface="+mn-lt"/>
                <a:ea typeface="Times New Roman" panose="02020603050405020304" pitchFamily="18" charset="0"/>
              </a:rPr>
              <a:t>Dal bambino insulino-resistente </a:t>
            </a:r>
          </a:p>
          <a:p>
            <a:pPr algn="ctr"/>
            <a:r>
              <a:rPr lang="it-IT" sz="3600" b="1" kern="0" dirty="0">
                <a:effectLst/>
                <a:latin typeface="+mn-lt"/>
                <a:ea typeface="Times New Roman" panose="02020603050405020304" pitchFamily="18" charset="0"/>
              </a:rPr>
              <a:t>al diabete tipo 2: </a:t>
            </a:r>
          </a:p>
          <a:p>
            <a:pPr algn="ctr"/>
            <a:r>
              <a:rPr lang="it-IT" sz="3200" b="1" i="1" kern="0" dirty="0">
                <a:effectLst/>
                <a:latin typeface="+mn-lt"/>
                <a:ea typeface="Times New Roman" panose="02020603050405020304" pitchFamily="18" charset="0"/>
              </a:rPr>
              <a:t>riconoscere oggi </a:t>
            </a:r>
          </a:p>
          <a:p>
            <a:pPr algn="ctr"/>
            <a:r>
              <a:rPr lang="it-IT" sz="3200" b="1" i="1" kern="0" dirty="0">
                <a:effectLst/>
                <a:latin typeface="+mn-lt"/>
                <a:ea typeface="Times New Roman" panose="02020603050405020304" pitchFamily="18" charset="0"/>
              </a:rPr>
              <a:t>il rischio cardiometabolico di domani</a:t>
            </a:r>
          </a:p>
        </p:txBody>
      </p:sp>
    </p:spTree>
    <p:extLst>
      <p:ext uri="{BB962C8B-B14F-4D97-AF65-F5344CB8AC3E}">
        <p14:creationId xmlns:p14="http://schemas.microsoft.com/office/powerpoint/2010/main" val="219255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19B9D7-5F31-6D40-F941-2E758D260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CONFLITTI DI INTERESSE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F1D2BE-0BA2-A6FC-66CF-D376B497A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marL="0" indent="0" algn="ctr">
              <a:buNone/>
            </a:pPr>
            <a:r>
              <a:rPr lang="it-IT" sz="3600" dirty="0"/>
              <a:t>Dichiaro di non avere conflitti di interessi</a:t>
            </a:r>
          </a:p>
        </p:txBody>
      </p:sp>
    </p:spTree>
    <p:extLst>
      <p:ext uri="{BB962C8B-B14F-4D97-AF65-F5344CB8AC3E}">
        <p14:creationId xmlns:p14="http://schemas.microsoft.com/office/powerpoint/2010/main" val="1834302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8B98CA-79D9-5813-6FAE-640CD5342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Perchè</a:t>
            </a:r>
            <a:r>
              <a:rPr lang="it-IT" dirty="0"/>
              <a:t> parlarne oggi?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0CFE00F-CD94-A9A6-7039-3EEC7DF8EB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z="4000" dirty="0"/>
              <a:t>obesità infantile ancora molto diffusa</a:t>
            </a:r>
          </a:p>
          <a:p>
            <a:pPr lvl="0"/>
            <a:r>
              <a:rPr lang="it-IT" sz="4000" dirty="0"/>
              <a:t>aumento del diabete tipo 2 negli adolescenti</a:t>
            </a:r>
          </a:p>
          <a:p>
            <a:pPr lvl="0"/>
            <a:r>
              <a:rPr lang="it-IT" sz="4000" dirty="0"/>
              <a:t>comparsa precoce delle complicanze cardiovascolari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62459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9974E6-BB3D-41FB-96A9-CC193F8C4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Epidemiologia DMT2 nel giovane negli ultimi 10 anni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5B2DC7B-9FAF-DE1E-9E28-9B7F83D2F5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it-IT" b="1" u="sng" dirty="0"/>
              <a:t>Dati Italiani</a:t>
            </a:r>
          </a:p>
          <a:p>
            <a:r>
              <a:rPr lang="it-IT" sz="4500" dirty="0"/>
              <a:t>La % di diagnosi di DMT2 sul totale del DM 0-21 anni  passata da </a:t>
            </a:r>
            <a:r>
              <a:rPr lang="it-IT" sz="4500" u="sng" dirty="0"/>
              <a:t>3,2% a 6%</a:t>
            </a:r>
          </a:p>
          <a:p>
            <a:r>
              <a:rPr lang="it-IT" sz="4500" dirty="0"/>
              <a:t>Età media alla diagnosi 13aa</a:t>
            </a:r>
          </a:p>
          <a:p>
            <a:r>
              <a:rPr lang="it-IT" sz="4500" dirty="0"/>
              <a:t>La frequenza di nuove diagnosi di DMT2 aumenta del 4,5%/anno. 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13F2F95-89AD-3005-AD5C-2E2BDA9C93C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it-IT" b="1" u="sng" dirty="0"/>
              <a:t>Dati internazionali</a:t>
            </a:r>
          </a:p>
          <a:p>
            <a:pPr marL="0" indent="0">
              <a:buNone/>
            </a:pPr>
            <a:r>
              <a:rPr lang="it-IT" dirty="0"/>
              <a:t>Incidenza globale età 10-19 aa &gt; 18/100.00/anno </a:t>
            </a:r>
          </a:p>
          <a:p>
            <a:pPr marL="0" indent="0">
              <a:buNone/>
            </a:pPr>
            <a:r>
              <a:rPr lang="it-IT" dirty="0"/>
              <a:t>Prevalenza globale 46-67/100.000. </a:t>
            </a:r>
          </a:p>
          <a:p>
            <a:r>
              <a:rPr lang="it-IT" dirty="0"/>
              <a:t>120/100.000 USA e Neri non ispanici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17/100.000 caucasici</a:t>
            </a:r>
          </a:p>
          <a:p>
            <a:endParaRPr lang="it-IT" dirty="0"/>
          </a:p>
          <a:p>
            <a:r>
              <a:rPr lang="it-IT" dirty="0"/>
              <a:t>l'incidenza del DMT2 negli adolescenti sta crescendo a un ritmo del </a:t>
            </a:r>
            <a:r>
              <a:rPr lang="it-IT" b="1" dirty="0"/>
              <a:t>5,3% netto su base annua</a:t>
            </a:r>
            <a:r>
              <a:rPr lang="it-IT" dirty="0"/>
              <a:t>. Con questo trend, i modelli epidemiologici stimano che la prevalenza del diabete di tipo 2 giovanile </a:t>
            </a:r>
            <a:r>
              <a:rPr lang="it-IT" b="1" dirty="0"/>
              <a:t>potrebbe quadruplicare entro il 2050</a:t>
            </a: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1757098-06B0-AF29-F324-4880F983E29E}"/>
              </a:ext>
            </a:extLst>
          </p:cNvPr>
          <p:cNvSpPr txBox="1"/>
          <p:nvPr/>
        </p:nvSpPr>
        <p:spPr>
          <a:xfrm>
            <a:off x="2141669" y="6248536"/>
            <a:ext cx="79041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spcBef>
                <a:spcPts val="900"/>
              </a:spcBef>
              <a:spcAft>
                <a:spcPts val="900"/>
              </a:spcAft>
            </a:pPr>
            <a:r>
              <a:rPr lang="it-IT" sz="1800" b="0" i="1" u="none" strike="noStrike" dirty="0">
                <a:effectLst/>
                <a:latin typeface="+mn-lt"/>
              </a:rPr>
              <a:t>Magliano DJ, et al.</a:t>
            </a:r>
            <a:r>
              <a:rPr lang="it-IT" sz="1800" b="0" u="none" strike="noStrike" dirty="0">
                <a:effectLst/>
                <a:latin typeface="+mn-lt"/>
              </a:rPr>
              <a:t> </a:t>
            </a:r>
            <a:r>
              <a:rPr lang="it-IT" sz="1800" b="0" i="1" u="none" strike="noStrike" dirty="0">
                <a:effectLst/>
                <a:latin typeface="+mn-lt"/>
              </a:rPr>
              <a:t>MDPI Children / </a:t>
            </a:r>
            <a:r>
              <a:rPr lang="it-IT" sz="1800" b="0" i="1" u="none" strike="noStrike" dirty="0" err="1">
                <a:effectLst/>
                <a:latin typeface="+mn-lt"/>
              </a:rPr>
              <a:t>Frontiers</a:t>
            </a:r>
            <a:r>
              <a:rPr lang="it-IT" sz="1800" b="0" i="1" u="none" strike="noStrike" dirty="0">
                <a:effectLst/>
                <a:latin typeface="+mn-lt"/>
              </a:rPr>
              <a:t> in </a:t>
            </a:r>
            <a:r>
              <a:rPr lang="it-IT" sz="1800" b="0" i="1" u="none" strike="noStrike" dirty="0" err="1">
                <a:effectLst/>
                <a:latin typeface="+mn-lt"/>
              </a:rPr>
              <a:t>Endocrinology</a:t>
            </a:r>
            <a:r>
              <a:rPr lang="it-IT" sz="1800" b="0" u="none" strike="noStrike" dirty="0">
                <a:effectLst/>
                <a:latin typeface="+mn-lt"/>
              </a:rPr>
              <a:t>, 2025;6(9):90.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9855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642212"/>
            <a:ext cx="9906103" cy="5573576"/>
          </a:xfrm>
          <a:prstGeom prst="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63"/>
          </a:p>
        </p:txBody>
      </p:sp>
      <p:sp>
        <p:nvSpPr>
          <p:cNvPr id="3" name="TextBox 2"/>
          <p:cNvSpPr txBox="1"/>
          <p:nvPr/>
        </p:nvSpPr>
        <p:spPr>
          <a:xfrm>
            <a:off x="557358" y="1013784"/>
            <a:ext cx="8791388" cy="76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02542"/>
                </a:solidFill>
              </a:defRPr>
            </a:pPr>
            <a:r>
              <a:rPr sz="2926"/>
              <a:t>Etnia e Rischio di Diabete di Tipo 2 (DT2)</a:t>
            </a:r>
          </a:p>
          <a:p>
            <a:pPr>
              <a:defRPr sz="1800">
                <a:solidFill>
                  <a:srgbClr val="3C3C3C"/>
                </a:solidFill>
              </a:defRPr>
            </a:pPr>
            <a:r>
              <a:rPr sz="1463"/>
              <a:t>Confronto epidemiologico di incidenza, prevalenza e soglie di screening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57359" y="1979870"/>
          <a:ext cx="8704747" cy="3344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6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5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5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83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7358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1100"/>
                        <a:t>Gruppo Etnico</a:t>
                      </a:r>
                    </a:p>
                  </a:txBody>
                  <a:tcPr marL="74314" marR="74314" marT="37157" marB="37157">
                    <a:solidFill>
                      <a:srgbClr val="1025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1100"/>
                        <a:t>Prevalenza Globale (Stima)</a:t>
                      </a:r>
                    </a:p>
                  </a:txBody>
                  <a:tcPr marL="74314" marR="74314" marT="37157" marB="37157">
                    <a:solidFill>
                      <a:srgbClr val="1025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1100" dirty="0" err="1"/>
                        <a:t>Incidenza</a:t>
                      </a:r>
                      <a:r>
                        <a:rPr sz="1100" dirty="0"/>
                        <a:t> </a:t>
                      </a:r>
                      <a:r>
                        <a:rPr sz="1100" dirty="0" err="1"/>
                        <a:t>Relativa</a:t>
                      </a:r>
                      <a:endParaRPr sz="1100" dirty="0"/>
                    </a:p>
                  </a:txBody>
                  <a:tcPr marL="74314" marR="74314" marT="37157" marB="37157">
                    <a:solidFill>
                      <a:srgbClr val="1025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1100" dirty="0" err="1"/>
                        <a:t>Rischio</a:t>
                      </a:r>
                      <a:r>
                        <a:rPr sz="1100" dirty="0"/>
                        <a:t> </a:t>
                      </a:r>
                      <a:r>
                        <a:rPr sz="1100" dirty="0" err="1"/>
                        <a:t>Relativo</a:t>
                      </a:r>
                      <a:endParaRPr sz="1100" dirty="0"/>
                    </a:p>
                  </a:txBody>
                  <a:tcPr marL="74314" marR="74314" marT="37157" marB="37157">
                    <a:solidFill>
                      <a:srgbClr val="1025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7358">
                <a:tc>
                  <a:txBody>
                    <a:bodyPr/>
                    <a:lstStyle/>
                    <a:p>
                      <a:pPr algn="l">
                        <a:defRPr sz="1300" b="1">
                          <a:solidFill>
                            <a:srgbClr val="3C3C3C"/>
                          </a:solidFill>
                        </a:defRPr>
                      </a:pPr>
                      <a:r>
                        <a:rPr sz="1100"/>
                        <a:t>Sud / Sud-Est Asiatico</a:t>
                      </a:r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3C3C3C"/>
                          </a:solidFill>
                        </a:defRPr>
                      </a:pPr>
                      <a:r>
                        <a:rPr sz="1100"/>
                        <a:t>12% - 16%</a:t>
                      </a:r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3C3C3C"/>
                          </a:solidFill>
                        </a:defRPr>
                      </a:pPr>
                      <a:r>
                        <a:rPr sz="1100"/>
                        <a:t>Molto Elevata</a:t>
                      </a:r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3C3C3C"/>
                          </a:solidFill>
                        </a:defRPr>
                      </a:pPr>
                      <a:r>
                        <a:rPr sz="1100" dirty="0"/>
                        <a:t>Da 3.0 a 4.0 volte </a:t>
                      </a:r>
                      <a:r>
                        <a:rPr sz="1100" dirty="0" err="1"/>
                        <a:t>superiore</a:t>
                      </a:r>
                      <a:endParaRPr sz="1100" dirty="0"/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358">
                <a:tc>
                  <a:txBody>
                    <a:bodyPr/>
                    <a:lstStyle/>
                    <a:p>
                      <a:pPr algn="l">
                        <a:defRPr sz="1300" b="1">
                          <a:solidFill>
                            <a:srgbClr val="3C3C3C"/>
                          </a:solidFill>
                        </a:defRPr>
                      </a:pPr>
                      <a:r>
                        <a:rPr sz="1100"/>
                        <a:t>Nativi Americani / Pacific</a:t>
                      </a:r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3C3C3C"/>
                          </a:solidFill>
                        </a:defRPr>
                      </a:pPr>
                      <a:r>
                        <a:rPr sz="1100"/>
                        <a:t>15% - 20%+</a:t>
                      </a:r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3C3C3C"/>
                          </a:solidFill>
                        </a:defRPr>
                      </a:pPr>
                      <a:r>
                        <a:rPr sz="1100"/>
                        <a:t>Massima nei giovani</a:t>
                      </a:r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3C3C3C"/>
                          </a:solidFill>
                        </a:defRPr>
                      </a:pPr>
                      <a:r>
                        <a:rPr sz="1100" dirty="0"/>
                        <a:t>Fino a 4.5 volte </a:t>
                      </a:r>
                      <a:r>
                        <a:rPr sz="1100" dirty="0" err="1"/>
                        <a:t>superiore</a:t>
                      </a:r>
                      <a:endParaRPr sz="1100" dirty="0"/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7358">
                <a:tc>
                  <a:txBody>
                    <a:bodyPr/>
                    <a:lstStyle/>
                    <a:p>
                      <a:pPr algn="l">
                        <a:defRPr sz="1300" b="1">
                          <a:solidFill>
                            <a:srgbClr val="3C3C3C"/>
                          </a:solidFill>
                        </a:defRPr>
                      </a:pPr>
                      <a:r>
                        <a:rPr sz="1100"/>
                        <a:t>Afroamericani / Neri</a:t>
                      </a:r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3C3C3C"/>
                          </a:solidFill>
                        </a:defRPr>
                      </a:pPr>
                      <a:r>
                        <a:rPr sz="1100"/>
                        <a:t>11% - 14%</a:t>
                      </a:r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3C3C3C"/>
                          </a:solidFill>
                        </a:defRPr>
                      </a:pPr>
                      <a:r>
                        <a:rPr sz="1100"/>
                        <a:t>Elevata</a:t>
                      </a:r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3C3C3C"/>
                          </a:solidFill>
                        </a:defRPr>
                      </a:pPr>
                      <a:r>
                        <a:rPr sz="1100" dirty="0"/>
                        <a:t>Circa 2.0 volte </a:t>
                      </a:r>
                      <a:r>
                        <a:rPr sz="1100" dirty="0" err="1"/>
                        <a:t>superiore</a:t>
                      </a:r>
                      <a:endParaRPr sz="1100" dirty="0"/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7358">
                <a:tc>
                  <a:txBody>
                    <a:bodyPr/>
                    <a:lstStyle/>
                    <a:p>
                      <a:pPr algn="l">
                        <a:defRPr sz="1300" b="1">
                          <a:solidFill>
                            <a:srgbClr val="3C3C3C"/>
                          </a:solidFill>
                        </a:defRPr>
                      </a:pPr>
                      <a:r>
                        <a:rPr sz="1100"/>
                        <a:t>Ispanici / Latini</a:t>
                      </a:r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3C3C3C"/>
                          </a:solidFill>
                        </a:defRPr>
                      </a:pPr>
                      <a:r>
                        <a:rPr sz="1100"/>
                        <a:t>10% - 13%</a:t>
                      </a:r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3C3C3C"/>
                          </a:solidFill>
                        </a:defRPr>
                      </a:pPr>
                      <a:r>
                        <a:rPr sz="1100"/>
                        <a:t>Elevata</a:t>
                      </a:r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3C3C3C"/>
                          </a:solidFill>
                        </a:defRPr>
                      </a:pPr>
                      <a:r>
                        <a:rPr sz="1100" dirty="0"/>
                        <a:t>Circa 1.8 volte </a:t>
                      </a:r>
                      <a:r>
                        <a:rPr sz="1100" dirty="0" err="1"/>
                        <a:t>superiore</a:t>
                      </a:r>
                      <a:endParaRPr sz="1100" dirty="0"/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7358">
                <a:tc>
                  <a:txBody>
                    <a:bodyPr/>
                    <a:lstStyle/>
                    <a:p>
                      <a:pPr algn="l">
                        <a:defRPr sz="1300" b="1">
                          <a:solidFill>
                            <a:srgbClr val="3C3C3C"/>
                          </a:solidFill>
                        </a:defRPr>
                      </a:pPr>
                      <a:r>
                        <a:rPr sz="1100"/>
                        <a:t>Caucasici (Europei)</a:t>
                      </a:r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3C3C3C"/>
                          </a:solidFill>
                        </a:defRPr>
                      </a:pPr>
                      <a:r>
                        <a:rPr sz="1100"/>
                        <a:t>6% - 8%</a:t>
                      </a:r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3C3C3C"/>
                          </a:solidFill>
                        </a:defRPr>
                      </a:pPr>
                      <a:r>
                        <a:rPr sz="1100"/>
                        <a:t>Linea di Base</a:t>
                      </a:r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>
                          <a:solidFill>
                            <a:srgbClr val="3C3C3C"/>
                          </a:solidFill>
                        </a:defRPr>
                      </a:pPr>
                      <a:r>
                        <a:rPr sz="1100" dirty="0"/>
                        <a:t>1.0 (</a:t>
                      </a:r>
                      <a:r>
                        <a:rPr sz="1100" dirty="0" err="1"/>
                        <a:t>Riferimento</a:t>
                      </a:r>
                      <a:r>
                        <a:rPr sz="1100" dirty="0"/>
                        <a:t>)</a:t>
                      </a:r>
                    </a:p>
                  </a:txBody>
                  <a:tcPr marL="74314" marR="74314" marT="37157" marB="37157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57358" y="5695588"/>
            <a:ext cx="9437199" cy="2174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3C3C3C"/>
                </a:solidFill>
              </a:defRPr>
            </a:pPr>
            <a:r>
              <a:rPr sz="813"/>
              <a:t>*Nota clinica: Dati indicativi basati su studi epidemiologici globali (es. ADA/IDF). I valori possono variare significativamente in base ai sottogruppi e alle coorti regionali. Questa slide è a puro scopo informativo.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677FD8-5CE3-D418-C1AD-B64F7E027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Il continuum fisiopatologico 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045608F-98D8-5716-16F5-9FB994F7C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dirty="0"/>
              <a:t>Obesità</a:t>
            </a:r>
            <a:br>
              <a:rPr lang="it-IT" dirty="0"/>
            </a:br>
            <a:r>
              <a:rPr lang="it-IT" dirty="0"/>
              <a:t>↓</a:t>
            </a:r>
          </a:p>
          <a:p>
            <a:pPr marL="0" indent="0" algn="ctr">
              <a:buNone/>
            </a:pPr>
            <a:r>
              <a:rPr lang="it-IT" dirty="0"/>
              <a:t>Resistenza insulinica</a:t>
            </a:r>
            <a:br>
              <a:rPr lang="it-IT" dirty="0"/>
            </a:br>
            <a:r>
              <a:rPr lang="it-IT" dirty="0"/>
              <a:t>↓</a:t>
            </a:r>
          </a:p>
          <a:p>
            <a:pPr marL="0" indent="0" algn="ctr">
              <a:buNone/>
            </a:pPr>
            <a:r>
              <a:rPr lang="it-IT" sz="3500" b="1" dirty="0">
                <a:solidFill>
                  <a:srgbClr val="C00000"/>
                </a:solidFill>
              </a:rPr>
              <a:t>Iperinsulinemia compensatoria</a:t>
            </a:r>
            <a:br>
              <a:rPr lang="it-IT" dirty="0"/>
            </a:br>
            <a:r>
              <a:rPr lang="it-IT" dirty="0"/>
              <a:t>↓</a:t>
            </a:r>
          </a:p>
          <a:p>
            <a:pPr marL="0" indent="0" algn="ctr">
              <a:buNone/>
            </a:pPr>
            <a:r>
              <a:rPr lang="it-IT" dirty="0"/>
              <a:t>Disfunzione β-cellulare</a:t>
            </a:r>
            <a:br>
              <a:rPr lang="it-IT" dirty="0"/>
            </a:br>
            <a:r>
              <a:rPr lang="it-IT" dirty="0"/>
              <a:t>↓</a:t>
            </a:r>
          </a:p>
          <a:p>
            <a:pPr marL="0" indent="0" algn="ctr">
              <a:buNone/>
            </a:pPr>
            <a:r>
              <a:rPr lang="it-IT" dirty="0"/>
              <a:t>Prediabete</a:t>
            </a:r>
            <a:br>
              <a:rPr lang="it-IT" dirty="0"/>
            </a:br>
            <a:r>
              <a:rPr lang="it-IT" dirty="0"/>
              <a:t>↓</a:t>
            </a:r>
          </a:p>
          <a:p>
            <a:pPr marL="0" indent="0" algn="ctr">
              <a:buNone/>
            </a:pPr>
            <a:r>
              <a:rPr lang="it-IT" dirty="0"/>
              <a:t>Diabete tipo 2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21505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EABBE7-B9EB-A5CC-72E8-1897BC444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Iperinsulinemia compensatoria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BC5450C-D50B-E571-986D-B370895CDCFD}"/>
              </a:ext>
            </a:extLst>
          </p:cNvPr>
          <p:cNvSpPr txBox="1"/>
          <p:nvPr/>
        </p:nvSpPr>
        <p:spPr>
          <a:xfrm>
            <a:off x="882127" y="1917032"/>
            <a:ext cx="759489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800" dirty="0"/>
              <a:t>attiva direttamente il Sistema Nervoso Simpatico (SNS).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800" dirty="0"/>
              <a:t>aumenta il riassorbimento renale di sodio e attiva il sistema RAAS.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800" dirty="0"/>
              <a:t>proliferazione della muscolatura liscia vascolare e irrigidimento parietale.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800" dirty="0"/>
              <a:t>l'endotelio come bersaglio comune di </a:t>
            </a:r>
            <a:r>
              <a:rPr lang="it-IT" sz="2800" dirty="0" err="1"/>
              <a:t>glucotossicità</a:t>
            </a:r>
            <a:r>
              <a:rPr lang="it-IT" sz="2800" dirty="0"/>
              <a:t> e stress emodinamico</a:t>
            </a:r>
            <a:r>
              <a:rPr lang="it-IT" dirty="0"/>
              <a:t>.</a:t>
            </a: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D014E4C-8ED5-58C5-EA12-B70010F599C5}"/>
              </a:ext>
            </a:extLst>
          </p:cNvPr>
          <p:cNvSpPr txBox="1"/>
          <p:nvPr/>
        </p:nvSpPr>
        <p:spPr>
          <a:xfrm>
            <a:off x="1092349" y="5903893"/>
            <a:ext cx="77213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i="1" dirty="0"/>
              <a:t>Genovesi </a:t>
            </a:r>
            <a:r>
              <a:rPr lang="it-IT" sz="1400" i="1" dirty="0" err="1"/>
              <a:t>S</a:t>
            </a:r>
            <a:r>
              <a:rPr lang="it-IT" sz="1400" i="1" dirty="0"/>
              <a:t>, et </a:t>
            </a:r>
            <a:r>
              <a:rPr lang="it-IT" sz="1400" i="1" dirty="0" err="1"/>
              <a:t>al.J</a:t>
            </a:r>
            <a:r>
              <a:rPr lang="it-IT" sz="1400" i="1" dirty="0"/>
              <a:t> </a:t>
            </a:r>
            <a:r>
              <a:rPr lang="it-IT" sz="1400" i="1" dirty="0" err="1"/>
              <a:t>Hypertens</a:t>
            </a:r>
            <a:r>
              <a:rPr lang="it-IT" sz="1400" i="1" dirty="0"/>
              <a:t>. 2018;36(10):2032-2040.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i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Lurbe</a:t>
            </a:r>
            <a:r>
              <a:rPr lang="it-IT" sz="14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 E, et al. </a:t>
            </a:r>
            <a:r>
              <a:rPr lang="it-IT" sz="1400" i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European</a:t>
            </a:r>
            <a:r>
              <a:rPr lang="it-IT" sz="14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 Society of </a:t>
            </a:r>
            <a:r>
              <a:rPr lang="it-IT" sz="1400" i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Hypertension</a:t>
            </a:r>
            <a:r>
              <a:rPr lang="it-IT" sz="14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 (ESH). </a:t>
            </a:r>
            <a:r>
              <a:rPr lang="it-IT" sz="1400" i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it-IT" sz="14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Hypertens</a:t>
            </a:r>
            <a:r>
              <a:rPr lang="it-IT" sz="14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. 2016;34(10):1887-1920.</a:t>
            </a:r>
            <a:endParaRPr lang="it-IT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7366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AB6DBA-4ACF-54E0-F87C-8A7C849E6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Perché compare la resistenza insulinica?</a:t>
            </a:r>
            <a:endParaRPr lang="it-IT" dirty="0"/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AD066120-BC7E-A16D-035B-2AF60D68C5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034887"/>
              </p:ext>
            </p:extLst>
          </p:nvPr>
        </p:nvGraphicFramePr>
        <p:xfrm>
          <a:off x="681038" y="1592132"/>
          <a:ext cx="7957353" cy="4410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56681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50272D-95D6-CAA7-37CB-A8577511E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b="1" dirty="0"/>
              <a:t>Resistenza insulinica:</a:t>
            </a:r>
            <a:br>
              <a:rPr lang="it-IT" dirty="0"/>
            </a:br>
            <a:r>
              <a:rPr lang="it-IT" b="1" dirty="0"/>
              <a:t>Quando sospettarla?</a:t>
            </a:r>
            <a:endParaRPr lang="it-IT" dirty="0"/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A1CF050B-FA6D-3560-1735-A01D0D7B6E26}"/>
              </a:ext>
            </a:extLst>
          </p:cNvPr>
          <p:cNvGrpSpPr/>
          <p:nvPr/>
        </p:nvGrpSpPr>
        <p:grpSpPr>
          <a:xfrm>
            <a:off x="1847627" y="2213946"/>
            <a:ext cx="6381973" cy="3390788"/>
            <a:chOff x="1847627" y="2213946"/>
            <a:chExt cx="6372405" cy="3358515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E7391034-95BE-4DDF-5C5A-B91CB16DF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47627" y="2213946"/>
              <a:ext cx="3386737" cy="3358515"/>
            </a:xfrm>
            <a:prstGeom prst="rect">
              <a:avLst/>
            </a:prstGeom>
          </p:spPr>
        </p:pic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03B39067-1F2B-C45A-C8FF-8214F7A7CF64}"/>
                </a:ext>
              </a:extLst>
            </p:cNvPr>
            <p:cNvSpPr txBox="1"/>
            <p:nvPr/>
          </p:nvSpPr>
          <p:spPr>
            <a:xfrm>
              <a:off x="5249732" y="2872291"/>
              <a:ext cx="2970300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dirty="0"/>
                <a:t>quando la circonferenza</a:t>
              </a:r>
            </a:p>
            <a:p>
              <a:pPr algn="ctr"/>
              <a:r>
                <a:rPr lang="it-IT" dirty="0"/>
                <a:t>della vita in un bambino/a</a:t>
              </a:r>
            </a:p>
            <a:p>
              <a:pPr algn="ctr"/>
              <a:r>
                <a:rPr lang="it-IT" dirty="0"/>
                <a:t>sovrappeso è più della metà</a:t>
              </a:r>
            </a:p>
            <a:p>
              <a:pPr algn="ctr"/>
              <a:r>
                <a:rPr lang="it-IT" dirty="0"/>
                <a:t>della statura </a:t>
              </a:r>
            </a:p>
            <a:p>
              <a:pPr algn="ctr"/>
              <a:r>
                <a:rPr lang="it-IT" dirty="0"/>
                <a:t>CV/H ≥0,5</a:t>
              </a:r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0C95FC70-EB30-AEA3-F0DB-DD7E164151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0425" y="339912"/>
            <a:ext cx="1607820" cy="1581354"/>
          </a:xfrm>
          <a:prstGeom prst="rect">
            <a:avLst/>
          </a:prstGeom>
        </p:spPr>
      </p:pic>
      <p:grpSp>
        <p:nvGrpSpPr>
          <p:cNvPr id="30" name="Gruppo 29">
            <a:extLst>
              <a:ext uri="{FF2B5EF4-FFF2-40B4-BE49-F238E27FC236}">
                <a16:creationId xmlns:a16="http://schemas.microsoft.com/office/drawing/2014/main" id="{9FCE5281-967D-5E8B-0A33-E25609B51EBA}"/>
              </a:ext>
            </a:extLst>
          </p:cNvPr>
          <p:cNvGrpSpPr/>
          <p:nvPr/>
        </p:nvGrpSpPr>
        <p:grpSpPr>
          <a:xfrm>
            <a:off x="535196" y="1662618"/>
            <a:ext cx="3254783" cy="1661496"/>
            <a:chOff x="1847627" y="2213946"/>
            <a:chExt cx="6456942" cy="3358515"/>
          </a:xfrm>
        </p:grpSpPr>
        <p:pic>
          <p:nvPicPr>
            <p:cNvPr id="31" name="Immagine 30">
              <a:extLst>
                <a:ext uri="{FF2B5EF4-FFF2-40B4-BE49-F238E27FC236}">
                  <a16:creationId xmlns:a16="http://schemas.microsoft.com/office/drawing/2014/main" id="{F73E3EF5-3C61-6DE2-0197-3D4F8806E0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47627" y="2213946"/>
              <a:ext cx="3386737" cy="3358515"/>
            </a:xfrm>
            <a:prstGeom prst="rect">
              <a:avLst/>
            </a:prstGeom>
          </p:spPr>
        </p:pic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F7876273-3A6E-27CE-E759-21000BCC2423}"/>
                </a:ext>
              </a:extLst>
            </p:cNvPr>
            <p:cNvSpPr txBox="1"/>
            <p:nvPr/>
          </p:nvSpPr>
          <p:spPr>
            <a:xfrm>
              <a:off x="5165187" y="2872291"/>
              <a:ext cx="3139382" cy="15864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900" dirty="0"/>
                <a:t>quando la circonferenza</a:t>
              </a:r>
            </a:p>
            <a:p>
              <a:pPr algn="ctr"/>
              <a:r>
                <a:rPr lang="it-IT" sz="900" dirty="0"/>
                <a:t>della vita in un bambino/a</a:t>
              </a:r>
            </a:p>
            <a:p>
              <a:pPr algn="ctr"/>
              <a:r>
                <a:rPr lang="it-IT" sz="900" dirty="0"/>
                <a:t>sovrappeso è più della metà</a:t>
              </a:r>
            </a:p>
            <a:p>
              <a:pPr algn="ctr"/>
              <a:r>
                <a:rPr lang="it-IT" sz="900" dirty="0"/>
                <a:t>della statura </a:t>
              </a:r>
            </a:p>
            <a:p>
              <a:pPr algn="ctr"/>
              <a:r>
                <a:rPr lang="it-IT" sz="900" dirty="0"/>
                <a:t>CV/H ≥0,5</a:t>
              </a:r>
            </a:p>
          </p:txBody>
        </p:sp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5FBD4BF3-E5B0-8008-D6FD-B6AD9F9A9A16}"/>
              </a:ext>
            </a:extLst>
          </p:cNvPr>
          <p:cNvGrpSpPr/>
          <p:nvPr/>
        </p:nvGrpSpPr>
        <p:grpSpPr>
          <a:xfrm>
            <a:off x="3604520" y="2658633"/>
            <a:ext cx="4015479" cy="2920900"/>
            <a:chOff x="1581150" y="2255818"/>
            <a:chExt cx="4068931" cy="3348915"/>
          </a:xfrm>
        </p:grpSpPr>
        <p:pic>
          <p:nvPicPr>
            <p:cNvPr id="34" name="Immagine 33">
              <a:extLst>
                <a:ext uri="{FF2B5EF4-FFF2-40B4-BE49-F238E27FC236}">
                  <a16:creationId xmlns:a16="http://schemas.microsoft.com/office/drawing/2014/main" id="{933FFB18-CA1C-2E69-8583-5BA0C7CF0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81150" y="2255818"/>
              <a:ext cx="4068931" cy="3348915"/>
            </a:xfrm>
            <a:prstGeom prst="rect">
              <a:avLst/>
            </a:prstGeom>
          </p:spPr>
        </p:pic>
        <p:sp>
          <p:nvSpPr>
            <p:cNvPr id="35" name="CasellaDiTesto 34">
              <a:extLst>
                <a:ext uri="{FF2B5EF4-FFF2-40B4-BE49-F238E27FC236}">
                  <a16:creationId xmlns:a16="http://schemas.microsoft.com/office/drawing/2014/main" id="{021B6C4D-E963-CF25-D7CF-F19485509295}"/>
                </a:ext>
              </a:extLst>
            </p:cNvPr>
            <p:cNvSpPr txBox="1"/>
            <p:nvPr/>
          </p:nvSpPr>
          <p:spPr>
            <a:xfrm>
              <a:off x="1925619" y="4883972"/>
              <a:ext cx="3096705" cy="6742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i="1" dirty="0" err="1"/>
                <a:t>Acanthosis</a:t>
              </a:r>
              <a:r>
                <a:rPr lang="it-IT" sz="1600" i="1" dirty="0"/>
                <a:t> </a:t>
              </a:r>
              <a:r>
                <a:rPr lang="it-IT" sz="1600" i="1" dirty="0" err="1"/>
                <a:t>Nigricans</a:t>
              </a:r>
              <a:endParaRPr lang="it-IT" sz="1600" i="1" dirty="0"/>
            </a:p>
          </p:txBody>
        </p:sp>
      </p:grpSp>
      <p:pic>
        <p:nvPicPr>
          <p:cNvPr id="36" name="Immagine 35">
            <a:extLst>
              <a:ext uri="{FF2B5EF4-FFF2-40B4-BE49-F238E27FC236}">
                <a16:creationId xmlns:a16="http://schemas.microsoft.com/office/drawing/2014/main" id="{3BE2E07D-1B11-5806-2C9D-F485AC99C7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4450" y="1642633"/>
            <a:ext cx="2696958" cy="1681480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C6414FB8-9D97-9B6F-A2F3-8F5A57103E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9844" y="3429000"/>
            <a:ext cx="2924499" cy="3342941"/>
          </a:xfrm>
          <a:prstGeom prst="rect">
            <a:avLst/>
          </a:prstGeom>
        </p:spPr>
      </p:pic>
      <p:pic>
        <p:nvPicPr>
          <p:cNvPr id="38" name="Immagine 37">
            <a:extLst>
              <a:ext uri="{FF2B5EF4-FFF2-40B4-BE49-F238E27FC236}">
                <a16:creationId xmlns:a16="http://schemas.microsoft.com/office/drawing/2014/main" id="{04D37FFB-30E1-02AF-646B-8119976CBE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4830" y="2208006"/>
            <a:ext cx="1767290" cy="2020157"/>
          </a:xfrm>
          <a:prstGeom prst="rect">
            <a:avLst/>
          </a:prstGeom>
        </p:spPr>
      </p:pic>
      <p:pic>
        <p:nvPicPr>
          <p:cNvPr id="39" name="Immagine 38">
            <a:extLst>
              <a:ext uri="{FF2B5EF4-FFF2-40B4-BE49-F238E27FC236}">
                <a16:creationId xmlns:a16="http://schemas.microsoft.com/office/drawing/2014/main" id="{EB04E771-585F-2529-F34F-CFA7A722E7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6670" y="2182157"/>
            <a:ext cx="4072660" cy="3583941"/>
          </a:xfrm>
          <a:prstGeom prst="rect">
            <a:avLst/>
          </a:prstGeom>
        </p:spPr>
      </p:pic>
      <p:pic>
        <p:nvPicPr>
          <p:cNvPr id="40" name="Immagine 39">
            <a:extLst>
              <a:ext uri="{FF2B5EF4-FFF2-40B4-BE49-F238E27FC236}">
                <a16:creationId xmlns:a16="http://schemas.microsoft.com/office/drawing/2014/main" id="{F9C2FE2C-94E3-95A4-C2F2-CC923C9823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926" y="3709743"/>
            <a:ext cx="2139424" cy="1882693"/>
          </a:xfrm>
          <a:prstGeom prst="rect">
            <a:avLst/>
          </a:prstGeom>
        </p:spPr>
      </p:pic>
      <p:grpSp>
        <p:nvGrpSpPr>
          <p:cNvPr id="41" name="Gruppo 40">
            <a:extLst>
              <a:ext uri="{FF2B5EF4-FFF2-40B4-BE49-F238E27FC236}">
                <a16:creationId xmlns:a16="http://schemas.microsoft.com/office/drawing/2014/main" id="{D975334A-1D2D-3036-5546-569A8AC3CF08}"/>
              </a:ext>
            </a:extLst>
          </p:cNvPr>
          <p:cNvGrpSpPr/>
          <p:nvPr/>
        </p:nvGrpSpPr>
        <p:grpSpPr>
          <a:xfrm>
            <a:off x="2092465" y="2211369"/>
            <a:ext cx="5190461" cy="3887303"/>
            <a:chOff x="1931101" y="2254399"/>
            <a:chExt cx="5190461" cy="3887303"/>
          </a:xfrm>
        </p:grpSpPr>
        <p:pic>
          <p:nvPicPr>
            <p:cNvPr id="42" name="Immagine 41">
              <a:extLst>
                <a:ext uri="{FF2B5EF4-FFF2-40B4-BE49-F238E27FC236}">
                  <a16:creationId xmlns:a16="http://schemas.microsoft.com/office/drawing/2014/main" id="{DF4C8D8B-753C-B6A7-20C1-E02F93070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31101" y="2254399"/>
              <a:ext cx="5190461" cy="3376187"/>
            </a:xfrm>
            <a:prstGeom prst="rect">
              <a:avLst/>
            </a:prstGeom>
          </p:spPr>
        </p:pic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0B38875A-E01C-BC29-1F84-63990CD5B8C7}"/>
                </a:ext>
              </a:extLst>
            </p:cNvPr>
            <p:cNvSpPr txBox="1"/>
            <p:nvPr/>
          </p:nvSpPr>
          <p:spPr>
            <a:xfrm>
              <a:off x="2883049" y="5680037"/>
              <a:ext cx="3840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dirty="0"/>
                <a:t>Ipertensione arteriosa</a:t>
              </a:r>
            </a:p>
          </p:txBody>
        </p:sp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2CD69538-24D8-B75C-73D4-4B0FFA8152D0}"/>
              </a:ext>
            </a:extLst>
          </p:cNvPr>
          <p:cNvGrpSpPr/>
          <p:nvPr/>
        </p:nvGrpSpPr>
        <p:grpSpPr>
          <a:xfrm>
            <a:off x="3110804" y="4050927"/>
            <a:ext cx="3038933" cy="2276630"/>
            <a:chOff x="1931101" y="2254399"/>
            <a:chExt cx="5190461" cy="4024048"/>
          </a:xfrm>
        </p:grpSpPr>
        <p:pic>
          <p:nvPicPr>
            <p:cNvPr id="45" name="Immagine 44">
              <a:extLst>
                <a:ext uri="{FF2B5EF4-FFF2-40B4-BE49-F238E27FC236}">
                  <a16:creationId xmlns:a16="http://schemas.microsoft.com/office/drawing/2014/main" id="{CE808E5B-BADA-2999-7FDD-16278CA7B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31101" y="2254399"/>
              <a:ext cx="5190461" cy="3376187"/>
            </a:xfrm>
            <a:prstGeom prst="rect">
              <a:avLst/>
            </a:prstGeom>
          </p:spPr>
        </p:pic>
        <p:sp>
          <p:nvSpPr>
            <p:cNvPr id="46" name="CasellaDiTesto 45">
              <a:extLst>
                <a:ext uri="{FF2B5EF4-FFF2-40B4-BE49-F238E27FC236}">
                  <a16:creationId xmlns:a16="http://schemas.microsoft.com/office/drawing/2014/main" id="{04451DBB-E28C-A9FD-6898-FD405CD2CD52}"/>
                </a:ext>
              </a:extLst>
            </p:cNvPr>
            <p:cNvSpPr txBox="1"/>
            <p:nvPr/>
          </p:nvSpPr>
          <p:spPr>
            <a:xfrm>
              <a:off x="2883050" y="5680037"/>
              <a:ext cx="3840479" cy="59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dirty="0"/>
                <a:t>Ipertensione arteriosa</a:t>
              </a:r>
            </a:p>
          </p:txBody>
        </p:sp>
      </p:grpSp>
      <p:pic>
        <p:nvPicPr>
          <p:cNvPr id="47" name="Immagine 46">
            <a:extLst>
              <a:ext uri="{FF2B5EF4-FFF2-40B4-BE49-F238E27FC236}">
                <a16:creationId xmlns:a16="http://schemas.microsoft.com/office/drawing/2014/main" id="{D9270BFF-5AEA-BC81-15FE-FF0585FF7C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9478" y="2045522"/>
            <a:ext cx="5167044" cy="3397848"/>
          </a:xfrm>
          <a:prstGeom prst="rect">
            <a:avLst/>
          </a:prstGeom>
        </p:spPr>
      </p:pic>
      <p:pic>
        <p:nvPicPr>
          <p:cNvPr id="48" name="Immagine 47">
            <a:extLst>
              <a:ext uri="{FF2B5EF4-FFF2-40B4-BE49-F238E27FC236}">
                <a16:creationId xmlns:a16="http://schemas.microsoft.com/office/drawing/2014/main" id="{7CD370A1-1CE1-F706-43D5-016CB4E680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8142" y="4412204"/>
            <a:ext cx="3073891" cy="2021391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33A134-2C75-9748-FDB5-DEC3FF223F15}"/>
              </a:ext>
            </a:extLst>
          </p:cNvPr>
          <p:cNvSpPr txBox="1"/>
          <p:nvPr/>
        </p:nvSpPr>
        <p:spPr>
          <a:xfrm>
            <a:off x="2452743" y="2538804"/>
            <a:ext cx="5411097" cy="255454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3200" dirty="0"/>
              <a:t>familiarità per T2D;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3200" dirty="0"/>
              <a:t>diabete gestazionale materno;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3200" dirty="0"/>
              <a:t>LGA / SGA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3200" dirty="0"/>
              <a:t>obesità importante;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8B609AE-2DA3-6506-5447-8DE1585FA4BC}"/>
              </a:ext>
            </a:extLst>
          </p:cNvPr>
          <p:cNvSpPr txBox="1"/>
          <p:nvPr/>
        </p:nvSpPr>
        <p:spPr>
          <a:xfrm>
            <a:off x="5908637" y="6492260"/>
            <a:ext cx="383779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i="1" u="none" strike="noStrike" dirty="0">
                <a:effectLst/>
                <a:latin typeface="+mn-lt"/>
              </a:rPr>
              <a:t>Giussani M, et al.</a:t>
            </a:r>
            <a:r>
              <a:rPr lang="it-IT" sz="1100" i="1" dirty="0"/>
              <a:t> </a:t>
            </a:r>
            <a:r>
              <a:rPr lang="it-IT" sz="1100" i="1" u="none" strike="noStrike" dirty="0" err="1">
                <a:effectLst/>
                <a:latin typeface="+mn-lt"/>
              </a:rPr>
              <a:t>Italian</a:t>
            </a:r>
            <a:r>
              <a:rPr lang="it-IT" sz="1100" i="1" u="none" strike="noStrike" dirty="0">
                <a:effectLst/>
                <a:latin typeface="+mn-lt"/>
              </a:rPr>
              <a:t> Journal of </a:t>
            </a:r>
            <a:r>
              <a:rPr lang="it-IT" sz="1100" i="1" u="none" strike="noStrike" dirty="0" err="1">
                <a:effectLst/>
                <a:latin typeface="+mn-lt"/>
              </a:rPr>
              <a:t>Pediatrics</a:t>
            </a:r>
            <a:r>
              <a:rPr lang="it-IT" sz="1100" i="1" dirty="0"/>
              <a:t>, 2022;48(1):54.</a:t>
            </a:r>
          </a:p>
        </p:txBody>
      </p:sp>
    </p:spTree>
    <p:extLst>
      <p:ext uri="{BB962C8B-B14F-4D97-AF65-F5344CB8AC3E}">
        <p14:creationId xmlns:p14="http://schemas.microsoft.com/office/powerpoint/2010/main" val="193498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829891-D46B-2508-54D5-AAC09AF23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699880"/>
          </a:xfrm>
        </p:spPr>
        <p:txBody>
          <a:bodyPr/>
          <a:lstStyle/>
          <a:p>
            <a:r>
              <a:rPr lang="it-IT" dirty="0"/>
              <a:t>Quali esami richiedere?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0559D54-B221-2841-97EF-D4735B032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6040" y="90842"/>
            <a:ext cx="1637864" cy="3213077"/>
          </a:xfrm>
          <a:prstGeom prst="rect">
            <a:avLst/>
          </a:prstGeom>
        </p:spPr>
      </p:pic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74E7842F-CC36-A77B-316D-26A32B83CA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999724"/>
              </p:ext>
            </p:extLst>
          </p:nvPr>
        </p:nvGraphicFramePr>
        <p:xfrm>
          <a:off x="476643" y="1215615"/>
          <a:ext cx="7182801" cy="23128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02473">
                  <a:extLst>
                    <a:ext uri="{9D8B030D-6E8A-4147-A177-3AD203B41FA5}">
                      <a16:colId xmlns:a16="http://schemas.microsoft.com/office/drawing/2014/main" val="84734427"/>
                    </a:ext>
                  </a:extLst>
                </a:gridCol>
                <a:gridCol w="2737510">
                  <a:extLst>
                    <a:ext uri="{9D8B030D-6E8A-4147-A177-3AD203B41FA5}">
                      <a16:colId xmlns:a16="http://schemas.microsoft.com/office/drawing/2014/main" val="1287346578"/>
                    </a:ext>
                  </a:extLst>
                </a:gridCol>
                <a:gridCol w="2242818">
                  <a:extLst>
                    <a:ext uri="{9D8B030D-6E8A-4147-A177-3AD203B41FA5}">
                      <a16:colId xmlns:a16="http://schemas.microsoft.com/office/drawing/2014/main" val="666088381"/>
                    </a:ext>
                  </a:extLst>
                </a:gridCol>
              </a:tblGrid>
              <a:tr h="72673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kern="0">
                          <a:effectLst/>
                        </a:rPr>
                        <a:t>Test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kern="0" dirty="0">
                          <a:effectLst/>
                        </a:rPr>
                        <a:t>Vantaggi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 kern="0">
                          <a:effectLst/>
                        </a:rPr>
                        <a:t>Limiti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3120511"/>
                  </a:ext>
                </a:extLst>
              </a:tr>
              <a:tr h="5287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kern="0">
                          <a:effectLst/>
                        </a:rPr>
                        <a:t>HbA1c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kern="0">
                          <a:effectLst/>
                        </a:rPr>
                        <a:t>semplice, non richiede digiuno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kern="0">
                          <a:effectLst/>
                        </a:rPr>
                        <a:t>meno sensibile in alcuni bambini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08911164"/>
                  </a:ext>
                </a:extLst>
              </a:tr>
              <a:tr h="5287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kern="0" dirty="0">
                          <a:effectLst/>
                        </a:rPr>
                        <a:t>Glicemia a digiuno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kern="0">
                          <a:effectLst/>
                        </a:rPr>
                        <a:t>semplice, economica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kern="0">
                          <a:effectLst/>
                        </a:rPr>
                        <a:t>può perdere alterazioni post-carico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97929627"/>
                  </a:ext>
                </a:extLst>
              </a:tr>
              <a:tr h="5287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kern="0" dirty="0">
                          <a:effectLst/>
                        </a:rPr>
                        <a:t>OGTT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kern="0">
                          <a:effectLst/>
                        </a:rPr>
                        <a:t>maggiore capacità di identificare IGT</a:t>
                      </a:r>
                      <a:endParaRPr lang="it-IT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kern="0" dirty="0">
                          <a:effectLst/>
                        </a:rPr>
                        <a:t>scomodo, variabile</a:t>
                      </a:r>
                      <a:endParaRPr lang="it-IT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17293082"/>
                  </a:ext>
                </a:extLst>
              </a:tr>
            </a:tbl>
          </a:graphicData>
        </a:graphic>
      </p:graphicFrame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04527F3-DC0E-BF15-8896-70AC82DA5414}"/>
              </a:ext>
            </a:extLst>
          </p:cNvPr>
          <p:cNvSpPr txBox="1"/>
          <p:nvPr/>
        </p:nvSpPr>
        <p:spPr>
          <a:xfrm>
            <a:off x="3668357" y="4238513"/>
            <a:ext cx="3399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INSULINA &gt; HOMA ?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B3AED75-DB91-CFF2-5C21-B042C99A7667}"/>
              </a:ext>
            </a:extLst>
          </p:cNvPr>
          <p:cNvSpPr txBox="1"/>
          <p:nvPr/>
        </p:nvSpPr>
        <p:spPr>
          <a:xfrm>
            <a:off x="473336" y="4101363"/>
            <a:ext cx="91332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kern="0" dirty="0">
                <a:effectLst/>
                <a:latin typeface="+mn-lt"/>
                <a:ea typeface="Times New Roman" panose="02020603050405020304" pitchFamily="18" charset="0"/>
              </a:rPr>
              <a:t>NON ESISTE UN HOMA-IR PEDIATRICO UNIVERSALE CHE DIAGNOSTICHI LA “RESISTENZA INSULINICA”.</a:t>
            </a:r>
            <a:r>
              <a:rPr lang="it-IT" sz="2800" dirty="0">
                <a:effectLst/>
              </a:rPr>
              <a:t> </a:t>
            </a:r>
            <a:endParaRPr lang="it-IT" sz="2800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E1E0A83-6FE1-1B27-8570-640F87D3AF04}"/>
              </a:ext>
            </a:extLst>
          </p:cNvPr>
          <p:cNvSpPr txBox="1"/>
          <p:nvPr/>
        </p:nvSpPr>
        <p:spPr>
          <a:xfrm>
            <a:off x="753034" y="4012602"/>
            <a:ext cx="89288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it-IT" sz="24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insulina a digiuno: grande variabilità biologica e analitica; </a:t>
            </a:r>
            <a:endParaRPr lang="it-IT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it-IT" sz="24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HOMA-IR: dipende da età, pubertà, adiposità e </a:t>
            </a:r>
            <a:r>
              <a:rPr lang="it-IT" sz="2400" kern="0" dirty="0" err="1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assay</a:t>
            </a:r>
            <a:r>
              <a:rPr lang="it-IT" sz="24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; </a:t>
            </a:r>
            <a:endParaRPr lang="it-IT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it-IT" sz="24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assenza di </a:t>
            </a:r>
            <a:r>
              <a:rPr lang="it-IT" sz="2400" kern="0" dirty="0" err="1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cut</a:t>
            </a:r>
            <a:r>
              <a:rPr lang="it-IT" sz="24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-off universalmente validati; </a:t>
            </a:r>
            <a:endParaRPr lang="it-IT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it-IT" sz="2400" kern="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non identifica da solo il bambino destinato al diabete; </a:t>
            </a:r>
            <a:endParaRPr lang="it-IT" sz="2400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it-IT" sz="2400" kern="0" dirty="0">
                <a:effectLst/>
                <a:ea typeface="Times New Roman" panose="02020603050405020304" pitchFamily="18" charset="0"/>
              </a:rPr>
              <a:t>non dovrebbe guidare automaticamente una terapia farmacologica.</a:t>
            </a:r>
            <a:r>
              <a:rPr lang="it-IT" sz="2400" dirty="0">
                <a:effectLst/>
              </a:rPr>
              <a:t> </a:t>
            </a:r>
            <a:endParaRPr lang="it-IT" sz="240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0C851AB-FC65-5B18-97B8-2522A7423D2C}"/>
              </a:ext>
            </a:extLst>
          </p:cNvPr>
          <p:cNvSpPr txBox="1"/>
          <p:nvPr/>
        </p:nvSpPr>
        <p:spPr>
          <a:xfrm>
            <a:off x="3273772" y="6251118"/>
            <a:ext cx="6831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it-IT" sz="1400" i="1" dirty="0"/>
              <a:t>Levy-Marchal C, et al. </a:t>
            </a:r>
            <a:r>
              <a:rPr lang="it-IT" sz="1400" i="1" dirty="0" err="1"/>
              <a:t>J</a:t>
            </a:r>
            <a:r>
              <a:rPr lang="it-IT" sz="1400" i="1" dirty="0"/>
              <a:t> Clin </a:t>
            </a:r>
            <a:r>
              <a:rPr lang="it-IT" sz="1400" i="1" dirty="0" err="1"/>
              <a:t>Endocrinol</a:t>
            </a:r>
            <a:r>
              <a:rPr lang="it-IT" sz="1400" i="1" dirty="0"/>
              <a:t> </a:t>
            </a:r>
            <a:r>
              <a:rPr lang="it-IT" sz="1400" i="1" dirty="0" err="1"/>
              <a:t>Metab</a:t>
            </a:r>
            <a:r>
              <a:rPr lang="it-IT" sz="1400" i="1" dirty="0"/>
              <a:t>. 2010;95(12):5189-5198.</a:t>
            </a:r>
            <a:endParaRPr lang="it-IT" sz="1400" dirty="0"/>
          </a:p>
          <a:p>
            <a:pPr lvl="1"/>
            <a:r>
              <a:rPr lang="it-IT" sz="1400" i="1" dirty="0"/>
              <a:t>Sinha </a:t>
            </a:r>
            <a:r>
              <a:rPr lang="it-IT" sz="1400" i="1" dirty="0" err="1"/>
              <a:t>R</a:t>
            </a:r>
            <a:r>
              <a:rPr lang="it-IT" sz="1400" i="1" dirty="0"/>
              <a:t>, et al. </a:t>
            </a:r>
            <a:r>
              <a:rPr lang="it-IT" sz="1400" i="1" dirty="0" err="1"/>
              <a:t>N</a:t>
            </a:r>
            <a:r>
              <a:rPr lang="it-IT" sz="1400" i="1" dirty="0"/>
              <a:t> Engl </a:t>
            </a:r>
            <a:r>
              <a:rPr lang="it-IT" sz="1400" i="1" dirty="0" err="1"/>
              <a:t>J</a:t>
            </a:r>
            <a:r>
              <a:rPr lang="it-IT" sz="1400" i="1" dirty="0"/>
              <a:t> </a:t>
            </a:r>
            <a:r>
              <a:rPr lang="it-IT" sz="1400" i="1" dirty="0" err="1"/>
              <a:t>Med</a:t>
            </a:r>
            <a:r>
              <a:rPr lang="it-IT" sz="1400" i="1" dirty="0"/>
              <a:t>. 2002;346(11):802-810.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934393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80A5AD-93C1-C395-C87F-95F3FFFBA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Prediabete e Diabete di Tipo 2: Valori Soglia ADA / ISPAD 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8B45E44-571F-98FC-A4FE-1B9E4F98F1E1}"/>
              </a:ext>
            </a:extLst>
          </p:cNvPr>
          <p:cNvSpPr txBox="1"/>
          <p:nvPr/>
        </p:nvSpPr>
        <p:spPr>
          <a:xfrm>
            <a:off x="648147" y="1917125"/>
            <a:ext cx="865721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SzPts val="1000"/>
              <a:buFont typeface="Wingdings" pitchFamily="2" charset="2"/>
              <a:buChar char="Ø"/>
              <a:tabLst>
                <a:tab pos="914400" algn="l"/>
              </a:tabLst>
            </a:pPr>
            <a:r>
              <a:rPr lang="it-IT" sz="24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Glicemia a digiuno :</a:t>
            </a:r>
            <a:r>
              <a:rPr lang="it-IT" sz="24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Normale &lt;100 | Prediabete (IFG): 100-125 | Diabete: ≥126 mg/</a:t>
            </a:r>
            <a:r>
              <a:rPr lang="it-IT" sz="24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it-IT" sz="24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800100" lvl="1" indent="-342900">
              <a:buSzPts val="1000"/>
              <a:buFont typeface="Wingdings" pitchFamily="2" charset="2"/>
              <a:buChar char="Ø"/>
              <a:tabLst>
                <a:tab pos="914400" algn="l"/>
              </a:tabLst>
            </a:pPr>
            <a:r>
              <a:rPr lang="it-IT" sz="24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Emoglobina Glicata (HbA1c): Normale &lt;5.7%(&lt;39mmol/mol) | Prediabete: 5.7-6.4%(&lt;46mmol/mol) | Diabete: ≥6.5%. </a:t>
            </a:r>
          </a:p>
          <a:p>
            <a:pPr marL="800100" lvl="1" indent="-342900">
              <a:buSzPts val="1000"/>
              <a:buFont typeface="Wingdings" pitchFamily="2" charset="2"/>
              <a:buChar char="Ø"/>
              <a:tabLst>
                <a:tab pos="914400" algn="l"/>
                <a:tab pos="914400" algn="l"/>
              </a:tabLst>
            </a:pPr>
            <a:r>
              <a:rPr lang="it-IT" sz="24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Curva da carico (OGTT - 2 ore): Normale &lt;140 | Prediabete (IGT): 140-199 | Diabete: ≥200 mg/</a:t>
            </a:r>
            <a:r>
              <a:rPr lang="it-IT" sz="24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it-IT" sz="24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it-IT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D461DA2-1CB6-7F8D-93EE-58C8DC1E827D}"/>
              </a:ext>
            </a:extLst>
          </p:cNvPr>
          <p:cNvSpPr txBox="1"/>
          <p:nvPr/>
        </p:nvSpPr>
        <p:spPr>
          <a:xfrm>
            <a:off x="272974" y="5848151"/>
            <a:ext cx="95536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SzPts val="1000"/>
              <a:buFont typeface="Courier New" panose="02070309020205020404" pitchFamily="49" charset="0"/>
              <a:buChar char="o"/>
            </a:pP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American </a:t>
            </a:r>
            <a:r>
              <a:rPr lang="it-IT" sz="1400" i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Diabetes</a:t>
            </a: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Association Professional Practice Committee. </a:t>
            </a:r>
            <a:r>
              <a:rPr lang="it-IT" sz="1400" i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Diabetes</a:t>
            </a: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Care. 2026;49(Suppl. 1):S281-S298.</a:t>
            </a:r>
            <a:endParaRPr lang="it-IT" sz="14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</a:pP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Shah </a:t>
            </a:r>
            <a:r>
              <a:rPr lang="it-IT" sz="1400" i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et al. </a:t>
            </a:r>
            <a:r>
              <a:rPr lang="it-IT" sz="1400" i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Pediatr</a:t>
            </a: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Diabetes</a:t>
            </a: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2014;15(4):301-306.</a:t>
            </a:r>
            <a:endParaRPr lang="it-IT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90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72EB9D-EA04-3651-256B-71F18278D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7" y="279699"/>
            <a:ext cx="8543925" cy="1258646"/>
          </a:xfrm>
        </p:spPr>
        <p:txBody>
          <a:bodyPr>
            <a:normAutofit fontScale="90000"/>
          </a:bodyPr>
          <a:lstStyle/>
          <a:p>
            <a:br>
              <a:rPr lang="it-IT" b="1" dirty="0"/>
            </a:br>
            <a:r>
              <a:rPr lang="it-IT" b="1" dirty="0"/>
              <a:t>Non tutti i prediabetici sono uguali</a:t>
            </a:r>
            <a:r>
              <a:rPr lang="it-IT" dirty="0"/>
              <a:t> </a:t>
            </a:r>
            <a:br>
              <a:rPr lang="it-IT" dirty="0"/>
            </a:br>
            <a:r>
              <a:rPr lang="it-IT" sz="2200" i="1" dirty="0"/>
              <a:t>Studio JAMA Network Open 2024 su </a:t>
            </a:r>
            <a:r>
              <a:rPr lang="it-IT" sz="2200" b="1" i="1" dirty="0"/>
              <a:t>74.552 adolescenti con sovrappeso/obesità</a:t>
            </a:r>
            <a:r>
              <a:rPr lang="it-IT" sz="2200" i="1" dirty="0"/>
              <a:t>.</a:t>
            </a:r>
            <a:br>
              <a:rPr lang="it-IT" sz="2200" i="1" dirty="0"/>
            </a:br>
            <a:endParaRPr lang="it-IT" i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646A134-E4AE-31A1-CC98-5F1333866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433" y="1653503"/>
            <a:ext cx="8258567" cy="4351338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600" dirty="0"/>
              <a:t>La progressione a DMT2  a 5 anni era:</a:t>
            </a:r>
          </a:p>
          <a:p>
            <a:pPr lvl="0"/>
            <a:r>
              <a:rPr lang="it-IT" sz="3600" dirty="0"/>
              <a:t>HbA1c &lt;5,5% → </a:t>
            </a:r>
            <a:r>
              <a:rPr lang="it-IT" sz="3600" b="1" dirty="0"/>
              <a:t>0,3%</a:t>
            </a:r>
            <a:r>
              <a:rPr lang="it-IT" sz="3600" dirty="0"/>
              <a:t> </a:t>
            </a:r>
          </a:p>
          <a:p>
            <a:pPr lvl="0"/>
            <a:r>
              <a:rPr lang="it-IT" sz="3600" dirty="0"/>
              <a:t>5,7–5,8% → </a:t>
            </a:r>
            <a:r>
              <a:rPr lang="it-IT" sz="3600" b="1" dirty="0"/>
              <a:t>1,1%</a:t>
            </a:r>
            <a:r>
              <a:rPr lang="it-IT" sz="3600" dirty="0"/>
              <a:t> </a:t>
            </a:r>
          </a:p>
          <a:p>
            <a:pPr lvl="0"/>
            <a:r>
              <a:rPr lang="it-IT" sz="3600" dirty="0"/>
              <a:t>5,9–6,0% → </a:t>
            </a:r>
            <a:r>
              <a:rPr lang="it-IT" sz="3600" b="1" dirty="0"/>
              <a:t>3,8%</a:t>
            </a:r>
            <a:r>
              <a:rPr lang="it-IT" sz="3600" dirty="0"/>
              <a:t> </a:t>
            </a:r>
          </a:p>
          <a:p>
            <a:pPr lvl="0"/>
            <a:r>
              <a:rPr lang="it-IT" sz="3600" dirty="0">
                <a:solidFill>
                  <a:srgbClr val="C00000"/>
                </a:solidFill>
              </a:rPr>
              <a:t>6,1–6,2% → </a:t>
            </a:r>
            <a:r>
              <a:rPr lang="it-IT" sz="3600" b="1" dirty="0">
                <a:solidFill>
                  <a:srgbClr val="C00000"/>
                </a:solidFill>
              </a:rPr>
              <a:t>11,0%</a:t>
            </a:r>
            <a:r>
              <a:rPr lang="it-IT" sz="3600" dirty="0">
                <a:solidFill>
                  <a:srgbClr val="C00000"/>
                </a:solidFill>
              </a:rPr>
              <a:t> </a:t>
            </a:r>
          </a:p>
          <a:p>
            <a:pPr lvl="0"/>
            <a:r>
              <a:rPr lang="it-IT" sz="3600" dirty="0"/>
              <a:t>6,3–6,4% → </a:t>
            </a:r>
            <a:r>
              <a:rPr lang="it-IT" sz="3600" b="1" dirty="0"/>
              <a:t>28,5%</a:t>
            </a:r>
            <a:r>
              <a:rPr lang="it-IT" sz="3600" dirty="0"/>
              <a:t>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69571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D28A67-D2AC-0C78-4145-D196A5214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Valutazione del Rischio Cardiovascolare Globale nel bambino e adolescente prediabetico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A6ECE9B-A3C4-DF25-ABC5-8344C4067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2950770"/>
          </a:xfrm>
        </p:spPr>
        <p:txBody>
          <a:bodyPr/>
          <a:lstStyle/>
          <a:p>
            <a:pPr lvl="1"/>
            <a:r>
              <a:rPr lang="it-IT" dirty="0"/>
              <a:t>Esecuzione dell'ABPM delle 24 ore: identificazione del pattern </a:t>
            </a:r>
            <a:r>
              <a:rPr lang="it-IT" i="1" dirty="0"/>
              <a:t>non-</a:t>
            </a:r>
            <a:r>
              <a:rPr lang="it-IT" i="1" dirty="0" err="1"/>
              <a:t>dipper</a:t>
            </a:r>
            <a:r>
              <a:rPr lang="it-IT" dirty="0"/>
              <a:t>.</a:t>
            </a:r>
          </a:p>
          <a:p>
            <a:pPr lvl="1"/>
            <a:r>
              <a:rPr lang="it-IT" dirty="0"/>
              <a:t>Ricerca precoce del danno d'organo: microalbuminuria (rapporto ACR su spot mattutino; </a:t>
            </a:r>
            <a:r>
              <a:rPr lang="it-IT" dirty="0" err="1"/>
              <a:t>vn</a:t>
            </a:r>
            <a:r>
              <a:rPr lang="it-IT" dirty="0"/>
              <a:t> &lt;30mg/g).</a:t>
            </a:r>
          </a:p>
          <a:p>
            <a:pPr lvl="1"/>
            <a:r>
              <a:rPr lang="it-IT" dirty="0"/>
              <a:t>Valutazione dell'Ipertrofia Ventricolare Sinistra (IVS) all'ecocardiogramma.</a:t>
            </a:r>
          </a:p>
          <a:p>
            <a:pPr lvl="1"/>
            <a:r>
              <a:rPr lang="it-IT" dirty="0"/>
              <a:t>Screening per la steatosi epatica metabolica (MASLD) tramite ALT ed ecografia.</a:t>
            </a: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A470389-1AAC-2978-6E8B-EA1E6E3383B3}"/>
              </a:ext>
            </a:extLst>
          </p:cNvPr>
          <p:cNvSpPr txBox="1"/>
          <p:nvPr/>
        </p:nvSpPr>
        <p:spPr>
          <a:xfrm>
            <a:off x="493058" y="5428604"/>
            <a:ext cx="94129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SzPts val="1000"/>
              <a:buFont typeface="Courier New" panose="02070309020205020404" pitchFamily="49" charset="0"/>
              <a:buChar char="o"/>
            </a:pP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Urbina EM, et al. </a:t>
            </a:r>
            <a:r>
              <a:rPr lang="it-IT" sz="1400" i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Hypertension</a:t>
            </a: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2008;52(3):433-451.</a:t>
            </a:r>
            <a:endParaRPr lang="it-IT" sz="14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</a:pP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Schwimmer JB, et al. </a:t>
            </a:r>
            <a:r>
              <a:rPr lang="it-IT" sz="1400" i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Pediatrics</a:t>
            </a: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2006;118(4):1388-1393.</a:t>
            </a:r>
            <a:endParaRPr lang="it-IT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68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5C555D-C170-4017-9600-9019076CF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Criteri di Screening Metabolico Mirato</a:t>
            </a:r>
            <a:br>
              <a:rPr lang="it-IT" dirty="0"/>
            </a:br>
            <a:r>
              <a:rPr lang="it-IT" sz="3600" i="1" dirty="0"/>
              <a:t>Chi e quando Sottoporre a Screening? </a:t>
            </a:r>
            <a:endParaRPr lang="it-IT" i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DD8D55-D8E9-24DF-9DF1-C0BDBA8ED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3553199"/>
          </a:xfrm>
        </p:spPr>
        <p:txBody>
          <a:bodyPr>
            <a:normAutofit lnSpcReduction="10000"/>
          </a:bodyPr>
          <a:lstStyle/>
          <a:p>
            <a:pPr lvl="1"/>
            <a:r>
              <a:rPr lang="it-IT" b="1" dirty="0"/>
              <a:t>Età d'inizio:</a:t>
            </a:r>
            <a:r>
              <a:rPr lang="it-IT" dirty="0"/>
              <a:t> A partire dai 10 anni (o all'esordio puberale se antecedente).</a:t>
            </a:r>
          </a:p>
          <a:p>
            <a:pPr lvl="1"/>
            <a:r>
              <a:rPr lang="it-IT" b="1" dirty="0"/>
              <a:t>Criterio d'ingresso: BMI ≥ 85° percentile (sovrappeso) o ≥ 95° percentile (obesità). </a:t>
            </a:r>
          </a:p>
          <a:p>
            <a:pPr lvl="1"/>
            <a:r>
              <a:rPr lang="it-IT" b="1" dirty="0"/>
              <a:t>Presenza di almeno UN fattore di rischio addizionale:</a:t>
            </a:r>
          </a:p>
          <a:p>
            <a:pPr lvl="2"/>
            <a:r>
              <a:rPr lang="it-IT" b="1" dirty="0"/>
              <a:t>Ipertensione arteriosa o terapia antiipertensiva in atto. </a:t>
            </a:r>
          </a:p>
          <a:p>
            <a:pPr lvl="2"/>
            <a:r>
              <a:rPr lang="it-IT" b="1" dirty="0"/>
              <a:t>Familiarità di 1° o 2° grado per Diabete Tipo 2.</a:t>
            </a:r>
          </a:p>
          <a:p>
            <a:pPr lvl="2"/>
            <a:r>
              <a:rPr lang="it-IT" b="1" dirty="0"/>
              <a:t>Dislipidemia (Trigliceridi &gt;150 mg/</a:t>
            </a:r>
            <a:r>
              <a:rPr lang="it-IT" b="1" dirty="0" err="1"/>
              <a:t>dL</a:t>
            </a:r>
            <a:r>
              <a:rPr lang="it-IT" b="1" dirty="0"/>
              <a:t> e/o HDL &lt;40 mg/</a:t>
            </a:r>
            <a:r>
              <a:rPr lang="it-IT" b="1" dirty="0" err="1"/>
              <a:t>dL</a:t>
            </a:r>
            <a:r>
              <a:rPr lang="it-IT" b="1" dirty="0"/>
              <a:t>).</a:t>
            </a:r>
          </a:p>
          <a:p>
            <a:pPr lvl="1"/>
            <a:r>
              <a:rPr lang="it-IT" b="1" dirty="0"/>
              <a:t>Frequenza: Ogni 3 anni (o più ravvicinata se si assiste a un incremento progressivo del BMI).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8D2DD00-C32C-EAC1-E0FE-3D4D3D4DCEEA}"/>
              </a:ext>
            </a:extLst>
          </p:cNvPr>
          <p:cNvSpPr txBox="1"/>
          <p:nvPr/>
        </p:nvSpPr>
        <p:spPr>
          <a:xfrm>
            <a:off x="488576" y="5654514"/>
            <a:ext cx="892884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SzPts val="1000"/>
              <a:buFont typeface="Courier New" panose="02070309020205020404" pitchFamily="49" charset="0"/>
              <a:buChar char="o"/>
            </a:pP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International Society for </a:t>
            </a:r>
            <a:r>
              <a:rPr lang="it-IT" sz="1400" i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Pediatric</a:t>
            </a: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it-IT" sz="1400" i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Adolescent</a:t>
            </a: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Diabetes</a:t>
            </a: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(ISPAD). </a:t>
            </a:r>
            <a:r>
              <a:rPr lang="it-IT" sz="1400" i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Pediatr</a:t>
            </a: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Diabetes</a:t>
            </a: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2022;23(8):1203-1221.</a:t>
            </a:r>
            <a:endParaRPr lang="it-IT" sz="14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</a:pP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Copeland KC, et al. </a:t>
            </a:r>
            <a:r>
              <a:rPr lang="it-IT" sz="1400" i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Pediatrics</a:t>
            </a:r>
            <a:r>
              <a:rPr lang="it-IT" sz="14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2013;131(2):364-382.</a:t>
            </a:r>
            <a:endParaRPr lang="it-IT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04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8D6098-EEB3-E0DB-BAC9-BD6385793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Terapia di Prima Linea: Lo Stile di Vita "5-2-1-0"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076B932-3E6C-8E87-BAD4-35AC4F53E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7" y="2081119"/>
            <a:ext cx="8543925" cy="3405281"/>
          </a:xfrm>
        </p:spPr>
        <p:txBody>
          <a:bodyPr>
            <a:normAutofit/>
          </a:bodyPr>
          <a:lstStyle/>
          <a:p>
            <a:pPr lvl="1"/>
            <a:r>
              <a:rPr lang="it-IT" sz="3200" b="1" dirty="0"/>
              <a:t>5:</a:t>
            </a:r>
            <a:r>
              <a:rPr lang="it-IT" sz="3200" dirty="0"/>
              <a:t> Porzioni di frutta e verdura al giorno.</a:t>
            </a:r>
          </a:p>
          <a:p>
            <a:pPr lvl="1"/>
            <a:r>
              <a:rPr lang="it-IT" sz="3200" b="1" dirty="0"/>
              <a:t>2:</a:t>
            </a:r>
            <a:r>
              <a:rPr lang="it-IT" sz="3200" dirty="0"/>
              <a:t> Ore massime di tempo davanti allo schermo (screen time).</a:t>
            </a:r>
          </a:p>
          <a:p>
            <a:pPr lvl="1"/>
            <a:r>
              <a:rPr lang="it-IT" sz="3200" b="1" dirty="0"/>
              <a:t>1:</a:t>
            </a:r>
            <a:r>
              <a:rPr lang="it-IT" sz="3200" dirty="0"/>
              <a:t> Ora minima di attività fisica quotidiana moderata-intensa.</a:t>
            </a:r>
          </a:p>
          <a:p>
            <a:pPr lvl="1"/>
            <a:r>
              <a:rPr lang="it-IT" sz="3200" b="1" dirty="0"/>
              <a:t>0:</a:t>
            </a:r>
            <a:r>
              <a:rPr lang="it-IT" sz="3200" dirty="0"/>
              <a:t> Bevande zuccherate (carico glicemico liquido).</a:t>
            </a:r>
          </a:p>
          <a:p>
            <a:endParaRPr lang="it-IT" sz="36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93EC86E-6BF2-5781-1078-2A36D9EE7EE9}"/>
              </a:ext>
            </a:extLst>
          </p:cNvPr>
          <p:cNvSpPr txBox="1"/>
          <p:nvPr/>
        </p:nvSpPr>
        <p:spPr>
          <a:xfrm>
            <a:off x="4522693" y="5828890"/>
            <a:ext cx="46213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None/>
              <a:tabLst>
                <a:tab pos="914400" algn="l"/>
              </a:tabLst>
            </a:pPr>
            <a:r>
              <a:rPr lang="it-IT" sz="1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Giussani M, et al. Eur </a:t>
            </a:r>
            <a:r>
              <a:rPr lang="it-IT" sz="1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</a:t>
            </a:r>
            <a:r>
              <a:rPr lang="it-IT" sz="1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it-IT" sz="1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Pediatr</a:t>
            </a:r>
            <a:r>
              <a:rPr lang="it-IT" sz="1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2021;180(9):2715-2725. </a:t>
            </a:r>
            <a:endParaRPr lang="it-IT" sz="1200" i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742950" lvl="1" indent="-285750">
              <a:buNone/>
              <a:tabLst>
                <a:tab pos="914400" algn="l"/>
              </a:tabLst>
            </a:pPr>
            <a:r>
              <a:rPr lang="it-IT" sz="1200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Schranz </a:t>
            </a:r>
            <a:r>
              <a:rPr lang="it-IT" sz="1200" i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</a:t>
            </a:r>
            <a:r>
              <a:rPr lang="it-IT" sz="1200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et al. Int </a:t>
            </a:r>
            <a:r>
              <a:rPr lang="it-IT" sz="1200" i="1" kern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</a:t>
            </a:r>
            <a:r>
              <a:rPr lang="it-IT" sz="1200" i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Obes (Lond). 2013;37(4):459-468.</a:t>
            </a:r>
            <a:r>
              <a:rPr lang="it-IT" sz="1200" i="1" dirty="0">
                <a:effectLst/>
                <a:latin typeface="Arial" panose="020B0604020202020204" pitchFamily="34" charset="0"/>
              </a:rPr>
              <a:t> </a:t>
            </a:r>
            <a:endParaRPr lang="it-IT" sz="1200" i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96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76C072-8A01-A330-5C26-C381D3DD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Quando Iniziare il Trattamento Farmacologico?</a:t>
            </a:r>
            <a:r>
              <a:rPr lang="it-IT" dirty="0"/>
              <a:t>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810401B-6820-49C5-8404-13DFF3A51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3486604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it-IT" b="1" dirty="0"/>
              <a:t>Diabete </a:t>
            </a:r>
          </a:p>
          <a:p>
            <a:pPr lvl="2"/>
            <a:r>
              <a:rPr lang="it-IT" b="1" dirty="0"/>
              <a:t>Metformina:</a:t>
            </a:r>
            <a:r>
              <a:rPr lang="it-IT" dirty="0"/>
              <a:t> Gold standard iniziale (approvata dai 10 anni). Start: 500 mg/die → titolazione graduale fino a 2000 mg/die.</a:t>
            </a:r>
          </a:p>
          <a:p>
            <a:pPr lvl="1"/>
            <a:r>
              <a:rPr lang="it-IT" b="1" dirty="0"/>
              <a:t>Obesità morbigena resistente alla terapia dietetica comportamentale/Diabete</a:t>
            </a:r>
          </a:p>
          <a:p>
            <a:pPr lvl="2"/>
            <a:r>
              <a:rPr lang="it-IT" b="1" dirty="0"/>
              <a:t>GLP-1 Recettore Agonisti (</a:t>
            </a:r>
            <a:r>
              <a:rPr lang="it-IT" b="1" dirty="0" err="1"/>
              <a:t>Liraglutide</a:t>
            </a:r>
            <a:r>
              <a:rPr lang="it-IT" b="1" dirty="0"/>
              <a:t> / Semaglutide):</a:t>
            </a:r>
            <a:r>
              <a:rPr lang="it-IT" dirty="0"/>
              <a:t> Nuova frontiera cardioprotettiva e ponderale nel Diabete Tipo 2 e nell'obesità severa (approvati dai 10/12 anni).</a:t>
            </a:r>
          </a:p>
          <a:p>
            <a:pPr lvl="1"/>
            <a:r>
              <a:rPr lang="it-IT" b="1" dirty="0"/>
              <a:t>Coesistenza di Ipertensione Arteriosa:</a:t>
            </a:r>
            <a:endParaRPr lang="it-IT" dirty="0"/>
          </a:p>
          <a:p>
            <a:pPr lvl="2"/>
            <a:r>
              <a:rPr lang="it-IT" dirty="0"/>
              <a:t>Farmaci di prima scelta assoluta: </a:t>
            </a:r>
            <a:r>
              <a:rPr lang="it-IT" b="1" dirty="0"/>
              <a:t>ACE-inibitori</a:t>
            </a:r>
            <a:r>
              <a:rPr lang="it-IT" dirty="0"/>
              <a:t> o </a:t>
            </a:r>
            <a:r>
              <a:rPr lang="it-IT" b="1" dirty="0"/>
              <a:t>Sartani (ARB)</a:t>
            </a:r>
            <a:r>
              <a:rPr lang="it-IT" dirty="0"/>
              <a:t>.</a:t>
            </a:r>
          </a:p>
          <a:p>
            <a:pPr lvl="2"/>
            <a:r>
              <a:rPr lang="it-IT" dirty="0"/>
              <a:t>Razionale: Effetto </a:t>
            </a:r>
            <a:r>
              <a:rPr lang="it-IT" dirty="0" err="1"/>
              <a:t>nefroprotettivo</a:t>
            </a:r>
            <a:r>
              <a:rPr lang="it-IT" dirty="0"/>
              <a:t> sinergico e neutralità/miglioramento metabolico.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D35222F-171B-CB50-18EA-FABC46E2E905}"/>
              </a:ext>
            </a:extLst>
          </p:cNvPr>
          <p:cNvSpPr txBox="1"/>
          <p:nvPr/>
        </p:nvSpPr>
        <p:spPr>
          <a:xfrm>
            <a:off x="3497943" y="5996226"/>
            <a:ext cx="629531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it-IT" sz="1600" i="1" dirty="0">
                <a:latin typeface="Arial" panose="020B0604020202020204" pitchFamily="34" charset="0"/>
                <a:cs typeface="Arial" panose="020B0604020202020204" pitchFamily="34" charset="0"/>
              </a:rPr>
              <a:t>Genovesi </a:t>
            </a:r>
            <a:r>
              <a:rPr lang="it-IT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it-IT" sz="1600" i="1" dirty="0">
                <a:latin typeface="Arial" panose="020B0604020202020204" pitchFamily="34" charset="0"/>
                <a:cs typeface="Arial" panose="020B0604020202020204" pitchFamily="34" charset="0"/>
              </a:rPr>
              <a:t>, et al. </a:t>
            </a:r>
            <a:r>
              <a:rPr lang="it-IT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Italian</a:t>
            </a:r>
            <a:r>
              <a:rPr lang="it-IT" sz="1600" i="1" dirty="0">
                <a:latin typeface="Arial" panose="020B0604020202020204" pitchFamily="34" charset="0"/>
                <a:cs typeface="Arial" panose="020B0604020202020204" pitchFamily="34" charset="0"/>
              </a:rPr>
              <a:t> Journal of </a:t>
            </a:r>
            <a:r>
              <a:rPr lang="it-IT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Pediatrics</a:t>
            </a:r>
            <a:r>
              <a:rPr lang="it-IT" sz="1600" i="1" dirty="0">
                <a:latin typeface="Arial" panose="020B0604020202020204" pitchFamily="34" charset="0"/>
                <a:cs typeface="Arial" panose="020B0604020202020204" pitchFamily="34" charset="0"/>
              </a:rPr>
              <a:t>. 2023;49(1):12. </a:t>
            </a:r>
          </a:p>
          <a:p>
            <a:pPr lvl="1"/>
            <a:r>
              <a:rPr lang="it-IT" sz="1600" i="1" dirty="0">
                <a:latin typeface="Arial" panose="020B0604020202020204" pitchFamily="34" charset="0"/>
                <a:cs typeface="Arial" panose="020B0604020202020204" pitchFamily="34" charset="0"/>
              </a:rPr>
              <a:t>Tamborlane WV, et al. </a:t>
            </a:r>
            <a:r>
              <a:rPr lang="it-IT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it-IT" sz="1600" i="1" dirty="0">
                <a:latin typeface="Arial" panose="020B0604020202020204" pitchFamily="34" charset="0"/>
                <a:cs typeface="Arial" panose="020B0604020202020204" pitchFamily="34" charset="0"/>
              </a:rPr>
              <a:t> Engl </a:t>
            </a:r>
            <a:r>
              <a:rPr lang="it-IT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it-IT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Med</a:t>
            </a:r>
            <a:r>
              <a:rPr lang="it-IT" sz="1600" i="1" dirty="0">
                <a:latin typeface="Arial" panose="020B0604020202020204" pitchFamily="34" charset="0"/>
                <a:cs typeface="Arial" panose="020B0604020202020204" pitchFamily="34" charset="0"/>
              </a:rPr>
              <a:t>. 2019;381(7):637-646.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3126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AD2347-75D1-6EB4-7090-60EEE6666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897616"/>
          </a:xfrm>
        </p:spPr>
        <p:txBody>
          <a:bodyPr>
            <a:normAutofit/>
          </a:bodyPr>
          <a:lstStyle/>
          <a:p>
            <a:r>
              <a:rPr lang="en-US" b="1" dirty="0"/>
              <a:t>Ragazzo 13 anni</a:t>
            </a:r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B8A681E-CB1F-E5B4-DF17-1BBDEA5B7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753" y="1424440"/>
            <a:ext cx="4166733" cy="4009119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400" dirty="0"/>
              <a:t>BMI 98° percentile </a:t>
            </a:r>
          </a:p>
          <a:p>
            <a:pPr lvl="0"/>
            <a:r>
              <a:rPr lang="en-US" sz="2400" dirty="0" err="1"/>
              <a:t>aumento</a:t>
            </a:r>
            <a:r>
              <a:rPr lang="en-US" sz="2400" dirty="0"/>
              <a:t> </a:t>
            </a:r>
            <a:r>
              <a:rPr lang="en-US" sz="2400" dirty="0" err="1"/>
              <a:t>ponderale</a:t>
            </a:r>
            <a:r>
              <a:rPr lang="en-US" sz="2400" dirty="0"/>
              <a:t> </a:t>
            </a:r>
            <a:r>
              <a:rPr lang="en-US" sz="2400" dirty="0" err="1"/>
              <a:t>rapido</a:t>
            </a:r>
            <a:r>
              <a:rPr lang="en-US" sz="2400" dirty="0"/>
              <a:t> </a:t>
            </a:r>
            <a:r>
              <a:rPr lang="en-US" sz="2400" dirty="0" err="1"/>
              <a:t>nell'ultimo</a:t>
            </a:r>
            <a:r>
              <a:rPr lang="en-US" sz="2400" dirty="0"/>
              <a:t> anno </a:t>
            </a:r>
          </a:p>
          <a:p>
            <a:pPr lvl="0"/>
            <a:r>
              <a:rPr lang="en-US" sz="2400" dirty="0"/>
              <a:t>acanthosis nigricans </a:t>
            </a:r>
          </a:p>
          <a:p>
            <a:pPr lvl="0"/>
            <a:r>
              <a:rPr lang="en-US" sz="2400" dirty="0"/>
              <a:t>PA 90°–95° percentile </a:t>
            </a:r>
          </a:p>
          <a:p>
            <a:pPr lvl="0"/>
            <a:r>
              <a:rPr lang="en-US" sz="2400" dirty="0"/>
              <a:t>TG 185 mg/dL </a:t>
            </a:r>
          </a:p>
          <a:p>
            <a:pPr lvl="0"/>
            <a:r>
              <a:rPr lang="en-US" sz="2400" dirty="0"/>
              <a:t>HDL 38 mg/dL </a:t>
            </a:r>
          </a:p>
          <a:p>
            <a:pPr lvl="0"/>
            <a:r>
              <a:rPr lang="en-US" sz="2400" dirty="0"/>
              <a:t>ALT </a:t>
            </a:r>
            <a:r>
              <a:rPr lang="en-US" sz="2400" dirty="0" err="1"/>
              <a:t>lievemente</a:t>
            </a:r>
            <a:r>
              <a:rPr lang="en-US" sz="2400" dirty="0"/>
              <a:t> </a:t>
            </a:r>
            <a:r>
              <a:rPr lang="en-US" sz="2400" dirty="0" err="1"/>
              <a:t>elevata</a:t>
            </a:r>
            <a:r>
              <a:rPr lang="en-US" sz="2400" dirty="0"/>
              <a:t> </a:t>
            </a:r>
          </a:p>
          <a:p>
            <a:pPr lvl="0"/>
            <a:r>
              <a:rPr lang="en-US" sz="2400" dirty="0"/>
              <a:t>HbA1c 6,1% </a:t>
            </a:r>
          </a:p>
          <a:p>
            <a:pPr lvl="0"/>
            <a:r>
              <a:rPr lang="en-US" sz="2400" dirty="0" err="1"/>
              <a:t>glicemia</a:t>
            </a:r>
            <a:r>
              <a:rPr lang="en-US" sz="2400" dirty="0"/>
              <a:t> a </a:t>
            </a:r>
            <a:r>
              <a:rPr lang="en-US" sz="2400" dirty="0" err="1"/>
              <a:t>digiuno</a:t>
            </a:r>
            <a:r>
              <a:rPr lang="en-US" sz="2400" dirty="0"/>
              <a:t> 103 mg/dL </a:t>
            </a:r>
          </a:p>
          <a:p>
            <a:endParaRPr lang="en-US" sz="32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2639638-1E78-2513-52AE-2BB62E5C570B}"/>
              </a:ext>
            </a:extLst>
          </p:cNvPr>
          <p:cNvSpPr txBox="1"/>
          <p:nvPr/>
        </p:nvSpPr>
        <p:spPr>
          <a:xfrm>
            <a:off x="5076371" y="564216"/>
            <a:ext cx="450305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 err="1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È</a:t>
            </a:r>
            <a:r>
              <a:rPr lang="en-US" sz="2400" b="1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un bambino con “</a:t>
            </a:r>
            <a:r>
              <a:rPr lang="en-US" sz="2400" b="1" dirty="0" err="1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resistenza</a:t>
            </a:r>
            <a:r>
              <a:rPr lang="en-US" sz="2400" b="1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insulinica</a:t>
            </a:r>
            <a:r>
              <a:rPr lang="en-US" sz="2400" b="1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” o un bambino ad alto </a:t>
            </a:r>
            <a:r>
              <a:rPr lang="en-US" sz="2400" b="1" dirty="0" err="1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rischio</a:t>
            </a:r>
            <a:r>
              <a:rPr lang="en-US" sz="2400" b="1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cardiometabolico</a:t>
            </a:r>
            <a:r>
              <a:rPr lang="en-US" sz="2400" b="1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?</a:t>
            </a:r>
            <a:endParaRPr lang="en-US" sz="2400" dirty="0">
              <a:effectLst/>
              <a:latin typeface="+mn-lt"/>
              <a:ea typeface="Times New Roman" panose="02020603050405020304" pitchFamily="18" charset="0"/>
            </a:endParaRPr>
          </a:p>
          <a:p>
            <a:pPr>
              <a:buNone/>
            </a:pPr>
            <a:endParaRPr lang="en-US" sz="2400" dirty="0">
              <a:effectLst/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US" sz="2400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La </a:t>
            </a:r>
            <a:r>
              <a:rPr lang="en-US" sz="2400" dirty="0" err="1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risposta</a:t>
            </a:r>
            <a:r>
              <a:rPr lang="en-US" sz="2400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che</a:t>
            </a:r>
            <a:r>
              <a:rPr lang="en-US" sz="2400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vorrei</a:t>
            </a:r>
            <a:r>
              <a:rPr lang="en-US" sz="2400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dare:</a:t>
            </a:r>
            <a:endParaRPr lang="en-US" sz="2400" dirty="0">
              <a:effectLst/>
              <a:latin typeface="+mn-lt"/>
              <a:ea typeface="Times New Roman" panose="02020603050405020304" pitchFamily="18" charset="0"/>
            </a:endParaRPr>
          </a:p>
          <a:p>
            <a:pPr>
              <a:buNone/>
            </a:pPr>
            <a:endParaRPr lang="en-US" sz="2400" b="1" dirty="0">
              <a:effectLst/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US" sz="2400" b="1" dirty="0" err="1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È</a:t>
            </a:r>
            <a:r>
              <a:rPr lang="en-US" sz="2400" b="1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soprattutto</a:t>
            </a:r>
            <a:r>
              <a:rPr lang="en-US" sz="2400" b="1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un bambino ad alto </a:t>
            </a:r>
            <a:r>
              <a:rPr lang="en-US" sz="2400" b="1" dirty="0" err="1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rischio</a:t>
            </a:r>
            <a:r>
              <a:rPr lang="en-US" sz="2400" b="1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cardiometabolico</a:t>
            </a:r>
            <a:r>
              <a:rPr lang="en-US" sz="2400" b="1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457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C99DCC-E044-F440-4B32-CF62BA236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Take home </a:t>
            </a:r>
            <a:r>
              <a:rPr lang="it-IT" dirty="0" err="1"/>
              <a:t>messages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3B2602B-7BD0-279A-463B-B6286DE38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825626"/>
            <a:ext cx="8543925" cy="3499410"/>
          </a:xfrm>
        </p:spPr>
        <p:txBody>
          <a:bodyPr>
            <a:normAutofit fontScale="77500" lnSpcReduction="20000"/>
          </a:bodyPr>
          <a:lstStyle/>
          <a:p>
            <a:r>
              <a:rPr lang="it-IT" b="1" dirty="0"/>
              <a:t>1. La resistenza insulinica è fisiologica in pubertà.</a:t>
            </a:r>
            <a:br>
              <a:rPr lang="it-IT" dirty="0"/>
            </a:br>
            <a:r>
              <a:rPr lang="it-IT" dirty="0"/>
              <a:t>Non va trasformata automaticamente in una diagnosi.</a:t>
            </a:r>
          </a:p>
          <a:p>
            <a:r>
              <a:rPr lang="it-IT" b="1" dirty="0"/>
              <a:t>2. HOMA-IR non deve sostituire la valutazione clinica.</a:t>
            </a:r>
            <a:br>
              <a:rPr lang="it-IT" dirty="0"/>
            </a:br>
            <a:r>
              <a:rPr lang="it-IT" dirty="0"/>
              <a:t>Il fenotipo cardiometabolico conta più del numero dell'insulina.</a:t>
            </a:r>
          </a:p>
          <a:p>
            <a:r>
              <a:rPr lang="it-IT" b="1" dirty="0"/>
              <a:t>3. “Prediabete” non è una categoria omogenea.</a:t>
            </a:r>
            <a:br>
              <a:rPr lang="it-IT" dirty="0"/>
            </a:br>
            <a:r>
              <a:rPr lang="it-IT" dirty="0"/>
              <a:t>HbA1c 5,7% e 6,4% identificano rischi molto diversi.</a:t>
            </a:r>
          </a:p>
          <a:p>
            <a:r>
              <a:rPr lang="it-IT" b="1" dirty="0"/>
              <a:t>4. Il T2D a esordio giovanile è una malattia aggressiva.</a:t>
            </a:r>
            <a:br>
              <a:rPr lang="it-IT" dirty="0"/>
            </a:br>
            <a:r>
              <a:rPr lang="it-IT" dirty="0"/>
              <a:t>La perdita β-cellulare e le complicanze sono più rapide che nell'adulto.</a:t>
            </a:r>
          </a:p>
          <a:p>
            <a:r>
              <a:rPr lang="it-IT" b="1" dirty="0"/>
              <a:t>5. La prevenzione cardiovascolare deve iniziare prima del diabete.</a:t>
            </a:r>
            <a:endParaRPr lang="it-IT" dirty="0"/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62078F4-7224-0308-22CA-D14E06E2BCAF}"/>
              </a:ext>
            </a:extLst>
          </p:cNvPr>
          <p:cNvSpPr txBox="1"/>
          <p:nvPr/>
        </p:nvSpPr>
        <p:spPr>
          <a:xfrm>
            <a:off x="1301673" y="2259107"/>
            <a:ext cx="7594901" cy="206210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Il nostro obiettivo non è diagnosticare prima il diabete. È fare in modo che quel bambino non ci arrivi.</a:t>
            </a:r>
            <a:endParaRPr lang="it-IT" sz="3200" dirty="0"/>
          </a:p>
          <a:p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99767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4366</TotalTime>
  <Words>2525</Words>
  <Application>Microsoft Macintosh PowerPoint</Application>
  <PresentationFormat>A4 (21x29,7 cm)</PresentationFormat>
  <Paragraphs>235</Paragraphs>
  <Slides>18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Courier New</vt:lpstr>
      <vt:lpstr>Symbol</vt:lpstr>
      <vt:lpstr>Times New Roman</vt:lpstr>
      <vt:lpstr>Wingdings</vt:lpstr>
      <vt:lpstr>Tema di Office</vt:lpstr>
      <vt:lpstr>Presentazione standard di PowerPoint</vt:lpstr>
      <vt:lpstr>CONFLITTI DI INTERESSE</vt:lpstr>
      <vt:lpstr>Perchè parlarne oggi?</vt:lpstr>
      <vt:lpstr>Epidemiologia DMT2 nel giovane negli ultimi 10 anni</vt:lpstr>
      <vt:lpstr>Presentazione standard di PowerPoint</vt:lpstr>
      <vt:lpstr>Il continuum fisiopatologico </vt:lpstr>
      <vt:lpstr>Iperinsulinemia compensatoria</vt:lpstr>
      <vt:lpstr>Perché compare la resistenza insulinica?</vt:lpstr>
      <vt:lpstr>Resistenza insulinica: Quando sospettarla?</vt:lpstr>
      <vt:lpstr>Quali esami richiedere?</vt:lpstr>
      <vt:lpstr>Prediabete e Diabete di Tipo 2: Valori Soglia ADA / ISPAD </vt:lpstr>
      <vt:lpstr> Non tutti i prediabetici sono uguali  Studio JAMA Network Open 2024 su 74.552 adolescenti con sovrappeso/obesità. </vt:lpstr>
      <vt:lpstr>Valutazione del Rischio Cardiovascolare Globale nel bambino e adolescente prediabetico</vt:lpstr>
      <vt:lpstr>Criteri di Screening Metabolico Mirato Chi e quando Sottoporre a Screening? </vt:lpstr>
      <vt:lpstr>Terapia di Prima Linea: Lo Stile di Vita "5-2-1-0" </vt:lpstr>
      <vt:lpstr>Quando Iniziare il Trattamento Farmacologico? </vt:lpstr>
      <vt:lpstr>Ragazzo 13 anni</vt:lpstr>
      <vt:lpstr>Take home messages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Alessandro Salvatoni</dc:creator>
  <cp:lastModifiedBy>Alessandro Salvatoni</cp:lastModifiedBy>
  <cp:revision>39</cp:revision>
  <dcterms:created xsi:type="dcterms:W3CDTF">2026-08-17T12:34:34Z</dcterms:created>
  <dcterms:modified xsi:type="dcterms:W3CDTF">2026-09-10T06:05:57Z</dcterms:modified>
</cp:coreProperties>
</file>